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embeddedFontLst>
    <p:embeddedFont>
      <p:font typeface="Georgia Pro Bold" charset="1" panose="02040802050405020203"/>
      <p:regular r:id="rId14"/>
    </p:embeddedFont>
    <p:embeddedFont>
      <p:font typeface="Georgia Pro" charset="1" panose="02040502050405020303"/>
      <p:regular r:id="rId15"/>
    </p:embeddedFont>
    <p:embeddedFont>
      <p:font typeface="Georgia Pro Bold Italics" charset="1" panose="02040802050405090203"/>
      <p:regular r:id="rId16"/>
    </p:embeddedFont>
    <p:embeddedFont>
      <p:font typeface="Ubuntu Bold" charset="1" panose="020B0804030602030204"/>
      <p:regular r:id="rId17"/>
    </p:embeddedFont>
    <p:embeddedFont>
      <p:font typeface="Ubuntu Bold Italics" charset="1" panose="020B08040306020A0204"/>
      <p:regular r:id="rId18"/>
    </p:embeddedFont>
    <p:embeddedFont>
      <p:font typeface="Georgia Pro Italics" charset="1" panose="02040502050405090303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5.jpe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77" r="0" b="-927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8700" y="8871924"/>
            <a:ext cx="2154332" cy="772752"/>
          </a:xfrm>
          <a:custGeom>
            <a:avLst/>
            <a:gdLst/>
            <a:ahLst/>
            <a:cxnLst/>
            <a:rect r="r" b="b" t="t" l="l"/>
            <a:pathLst>
              <a:path h="772752" w="2154332">
                <a:moveTo>
                  <a:pt x="0" y="0"/>
                </a:moveTo>
                <a:lnTo>
                  <a:pt x="2154332" y="0"/>
                </a:lnTo>
                <a:lnTo>
                  <a:pt x="2154332" y="772752"/>
                </a:lnTo>
                <a:lnTo>
                  <a:pt x="0" y="7727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766" t="-11696" r="-8351" b="-10025"/>
            </a:stretch>
          </a:blipFill>
        </p:spPr>
      </p:sp>
      <p:grpSp>
        <p:nvGrpSpPr>
          <p:cNvPr name="Group 4" id="4"/>
          <p:cNvGrpSpPr/>
          <p:nvPr/>
        </p:nvGrpSpPr>
        <p:grpSpPr>
          <a:xfrm rot="-5400000">
            <a:off x="1563687" y="-9264296"/>
            <a:ext cx="15160627" cy="21573261"/>
            <a:chOff x="0" y="0"/>
            <a:chExt cx="3992922" cy="568184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992922" cy="5681847"/>
            </a:xfrm>
            <a:custGeom>
              <a:avLst/>
              <a:gdLst/>
              <a:ahLst/>
              <a:cxnLst/>
              <a:rect r="r" b="b" t="t" l="l"/>
              <a:pathLst>
                <a:path h="5681847" w="3992922">
                  <a:moveTo>
                    <a:pt x="26044" y="0"/>
                  </a:moveTo>
                  <a:lnTo>
                    <a:pt x="3966878" y="0"/>
                  </a:lnTo>
                  <a:cubicBezTo>
                    <a:pt x="3981262" y="0"/>
                    <a:pt x="3992922" y="11660"/>
                    <a:pt x="3992922" y="26044"/>
                  </a:cubicBezTo>
                  <a:lnTo>
                    <a:pt x="3992922" y="5655803"/>
                  </a:lnTo>
                  <a:cubicBezTo>
                    <a:pt x="3992922" y="5670186"/>
                    <a:pt x="3981262" y="5681847"/>
                    <a:pt x="3966878" y="5681847"/>
                  </a:cubicBezTo>
                  <a:lnTo>
                    <a:pt x="26044" y="5681847"/>
                  </a:lnTo>
                  <a:cubicBezTo>
                    <a:pt x="11660" y="5681847"/>
                    <a:pt x="0" y="5670186"/>
                    <a:pt x="0" y="5655803"/>
                  </a:cubicBezTo>
                  <a:lnTo>
                    <a:pt x="0" y="26044"/>
                  </a:lnTo>
                  <a:cubicBezTo>
                    <a:pt x="0" y="11660"/>
                    <a:pt x="11660" y="0"/>
                    <a:pt x="26044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8F8F8">
                    <a:alpha val="0"/>
                  </a:srgbClr>
                </a:gs>
                <a:gs pos="50000">
                  <a:srgbClr val="FFFFFF">
                    <a:alpha val="92000"/>
                  </a:srgbClr>
                </a:gs>
                <a:gs pos="100000">
                  <a:srgbClr val="024928">
                    <a:alpha val="92000"/>
                  </a:srgbClr>
                </a:gs>
              </a:gsLst>
              <a:lin ang="0"/>
            </a:gra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3992922" cy="57199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31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5129032" y="6742693"/>
            <a:ext cx="8029936" cy="1170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51"/>
              </a:lnSpc>
            </a:pPr>
            <a:r>
              <a:rPr lang="en-US" b="true" sz="8137" spc="-366">
                <a:solidFill>
                  <a:srgbClr val="FFFFFF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Nazwa projektu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925754" y="8338577"/>
            <a:ext cx="6436491" cy="5333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20"/>
              </a:lnSpc>
            </a:pPr>
            <a:r>
              <a:rPr lang="en-US" sz="3745" spc="-168">
                <a:solidFill>
                  <a:srgbClr val="FFFFFF"/>
                </a:solidFill>
                <a:latin typeface="Georgia Pro"/>
                <a:ea typeface="Georgia Pro"/>
                <a:cs typeface="Georgia Pro"/>
                <a:sym typeface="Georgia Pro"/>
              </a:rPr>
              <a:t>Pełna nazwa koła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909424" y="5742622"/>
            <a:ext cx="8469151" cy="5333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20"/>
              </a:lnSpc>
            </a:pPr>
            <a:r>
              <a:rPr lang="en-US" b="true" sz="3745" i="true" spc="-168">
                <a:solidFill>
                  <a:srgbClr val="FFFFFF"/>
                </a:solidFill>
                <a:latin typeface="Georgia Pro Bold Italics"/>
                <a:ea typeface="Georgia Pro Bold Italics"/>
                <a:cs typeface="Georgia Pro Bold Italics"/>
                <a:sym typeface="Georgia Pro Bold Italics"/>
              </a:rPr>
              <a:t>Kategoria (wpisz nazwę kategorii)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5408266" y="543702"/>
            <a:ext cx="7471468" cy="3650655"/>
          </a:xfrm>
          <a:custGeom>
            <a:avLst/>
            <a:gdLst/>
            <a:ahLst/>
            <a:cxnLst/>
            <a:rect r="r" b="b" t="t" l="l"/>
            <a:pathLst>
              <a:path h="3650655" w="7471468">
                <a:moveTo>
                  <a:pt x="0" y="0"/>
                </a:moveTo>
                <a:lnTo>
                  <a:pt x="7471468" y="0"/>
                </a:lnTo>
                <a:lnTo>
                  <a:pt x="7471468" y="3650656"/>
                </a:lnTo>
                <a:lnTo>
                  <a:pt x="0" y="36506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52494" r="0" b="-52166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3183032" y="4720545"/>
            <a:ext cx="12203182" cy="565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50"/>
              </a:lnSpc>
            </a:pPr>
            <a:r>
              <a:rPr lang="en-US" b="true" sz="3500" i="true" spc="-157">
                <a:solidFill>
                  <a:srgbClr val="FF3131"/>
                </a:solidFill>
                <a:latin typeface="Georgia Pro Bold Italics"/>
                <a:ea typeface="Georgia Pro Bold Italics"/>
                <a:cs typeface="Georgia Pro Bold Italics"/>
                <a:sym typeface="Georgia Pro Bold Italics"/>
              </a:rPr>
              <a:t>DO USUNIĘCIA – pracuj na skopiowanym szablonie.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925754" y="8850262"/>
            <a:ext cx="6436491" cy="5333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20"/>
              </a:lnSpc>
            </a:pPr>
            <a:r>
              <a:rPr lang="en-US" sz="3745" spc="-168">
                <a:solidFill>
                  <a:srgbClr val="FFFFFF"/>
                </a:solidFill>
                <a:latin typeface="Georgia Pro"/>
                <a:ea typeface="Georgia Pro"/>
                <a:cs typeface="Georgia Pro"/>
                <a:sym typeface="Georgia Pro"/>
              </a:rPr>
              <a:t>Uczelnia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13001701" y="-1746640"/>
            <a:ext cx="5710506" cy="2633937"/>
            <a:chOff x="0" y="0"/>
            <a:chExt cx="7614009" cy="3511916"/>
          </a:xfrm>
        </p:grpSpPr>
        <p:grpSp>
          <p:nvGrpSpPr>
            <p:cNvPr name="Group 14" id="14"/>
            <p:cNvGrpSpPr/>
            <p:nvPr/>
          </p:nvGrpSpPr>
          <p:grpSpPr>
            <a:xfrm rot="0">
              <a:off x="0" y="0"/>
              <a:ext cx="7614009" cy="3511916"/>
              <a:chOff x="0" y="0"/>
              <a:chExt cx="2159814" cy="996201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2159814" cy="996201"/>
              </a:xfrm>
              <a:custGeom>
                <a:avLst/>
                <a:gdLst/>
                <a:ahLst/>
                <a:cxnLst/>
                <a:rect r="r" b="b" t="t" l="l"/>
                <a:pathLst>
                  <a:path h="996201" w="2159814">
                    <a:moveTo>
                      <a:pt x="56644" y="0"/>
                    </a:moveTo>
                    <a:lnTo>
                      <a:pt x="2103170" y="0"/>
                    </a:lnTo>
                    <a:cubicBezTo>
                      <a:pt x="2134453" y="0"/>
                      <a:pt x="2159814" y="25361"/>
                      <a:pt x="2159814" y="56644"/>
                    </a:cubicBezTo>
                    <a:lnTo>
                      <a:pt x="2159814" y="939557"/>
                    </a:lnTo>
                    <a:cubicBezTo>
                      <a:pt x="2159814" y="970841"/>
                      <a:pt x="2134453" y="996201"/>
                      <a:pt x="2103170" y="996201"/>
                    </a:cubicBezTo>
                    <a:lnTo>
                      <a:pt x="56644" y="996201"/>
                    </a:lnTo>
                    <a:cubicBezTo>
                      <a:pt x="25361" y="996201"/>
                      <a:pt x="0" y="970841"/>
                      <a:pt x="0" y="939557"/>
                    </a:cubicBezTo>
                    <a:lnTo>
                      <a:pt x="0" y="56644"/>
                    </a:lnTo>
                    <a:cubicBezTo>
                      <a:pt x="0" y="25361"/>
                      <a:pt x="25361" y="0"/>
                      <a:pt x="5664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0" y="-38100"/>
                <a:ext cx="2159814" cy="103430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Freeform 17" id="17"/>
            <p:cNvSpPr/>
            <p:nvPr/>
          </p:nvSpPr>
          <p:spPr>
            <a:xfrm flipH="false" flipV="false" rot="0">
              <a:off x="193492" y="2485567"/>
              <a:ext cx="2843335" cy="884988"/>
            </a:xfrm>
            <a:custGeom>
              <a:avLst/>
              <a:gdLst/>
              <a:ahLst/>
              <a:cxnLst/>
              <a:rect r="r" b="b" t="t" l="l"/>
              <a:pathLst>
                <a:path h="884988" w="2843335">
                  <a:moveTo>
                    <a:pt x="0" y="0"/>
                  </a:moveTo>
                  <a:lnTo>
                    <a:pt x="2843336" y="0"/>
                  </a:lnTo>
                  <a:lnTo>
                    <a:pt x="2843336" y="884988"/>
                  </a:lnTo>
                  <a:lnTo>
                    <a:pt x="0" y="8849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TextBox 18" id="18"/>
            <p:cNvSpPr txBox="true"/>
            <p:nvPr/>
          </p:nvSpPr>
          <p:spPr>
            <a:xfrm rot="0">
              <a:off x="3194547" y="2570007"/>
              <a:ext cx="3552906" cy="6875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019"/>
                </a:lnSpc>
              </a:pPr>
              <a:r>
                <a:rPr lang="en-US" sz="728" b="true">
                  <a:solidFill>
                    <a:srgbClr val="354D45"/>
                  </a:solidFill>
                  <a:latin typeface="Ubuntu Bold"/>
                  <a:ea typeface="Ubuntu Bold"/>
                  <a:cs typeface="Ubuntu Bold"/>
                  <a:sym typeface="Ubuntu Bold"/>
                </a:rPr>
                <a:t>Zadanie publiczne współfinansowane ze środków otrzymanych w 2025 r od Ministra Nauki i Szkolnictwa Wyższego w ramach konkursu </a:t>
              </a:r>
              <a:r>
                <a:rPr lang="en-US" sz="728" i="true" b="true">
                  <a:solidFill>
                    <a:srgbClr val="354D45"/>
                  </a:solidFill>
                  <a:latin typeface="Ubuntu Bold Italics"/>
                  <a:ea typeface="Ubuntu Bold Italics"/>
                  <a:cs typeface="Ubuntu Bold Italics"/>
                  <a:sym typeface="Ubuntu Bold Italics"/>
                </a:rPr>
                <a:t>„Organizowanie i animowanie działań na rzecz środowiska akademickiego”.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77" r="0" b="-927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08306" y="8871924"/>
            <a:ext cx="2154332" cy="772752"/>
          </a:xfrm>
          <a:custGeom>
            <a:avLst/>
            <a:gdLst/>
            <a:ahLst/>
            <a:cxnLst/>
            <a:rect r="r" b="b" t="t" l="l"/>
            <a:pathLst>
              <a:path h="772752" w="2154332">
                <a:moveTo>
                  <a:pt x="0" y="0"/>
                </a:moveTo>
                <a:lnTo>
                  <a:pt x="2154332" y="0"/>
                </a:lnTo>
                <a:lnTo>
                  <a:pt x="2154332" y="772752"/>
                </a:lnTo>
                <a:lnTo>
                  <a:pt x="0" y="7727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766" t="-11696" r="-8351" b="-10025"/>
            </a:stretch>
          </a:blipFill>
        </p:spPr>
      </p:sp>
      <p:grpSp>
        <p:nvGrpSpPr>
          <p:cNvPr name="Group 4" id="4"/>
          <p:cNvGrpSpPr/>
          <p:nvPr/>
        </p:nvGrpSpPr>
        <p:grpSpPr>
          <a:xfrm rot="-6223400">
            <a:off x="-382741" y="-14164457"/>
            <a:ext cx="11120003" cy="26103224"/>
            <a:chOff x="0" y="0"/>
            <a:chExt cx="2928725" cy="687492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928725" cy="6874923"/>
            </a:xfrm>
            <a:custGeom>
              <a:avLst/>
              <a:gdLst/>
              <a:ahLst/>
              <a:cxnLst/>
              <a:rect r="r" b="b" t="t" l="l"/>
              <a:pathLst>
                <a:path h="6874923" w="2928725">
                  <a:moveTo>
                    <a:pt x="35507" y="0"/>
                  </a:moveTo>
                  <a:lnTo>
                    <a:pt x="2893218" y="0"/>
                  </a:lnTo>
                  <a:cubicBezTo>
                    <a:pt x="2902635" y="0"/>
                    <a:pt x="2911666" y="3741"/>
                    <a:pt x="2918325" y="10400"/>
                  </a:cubicBezTo>
                  <a:cubicBezTo>
                    <a:pt x="2924984" y="17059"/>
                    <a:pt x="2928725" y="26090"/>
                    <a:pt x="2928725" y="35507"/>
                  </a:cubicBezTo>
                  <a:lnTo>
                    <a:pt x="2928725" y="6839416"/>
                  </a:lnTo>
                  <a:cubicBezTo>
                    <a:pt x="2928725" y="6859026"/>
                    <a:pt x="2912828" y="6874923"/>
                    <a:pt x="2893218" y="6874923"/>
                  </a:cubicBezTo>
                  <a:lnTo>
                    <a:pt x="35507" y="6874923"/>
                  </a:lnTo>
                  <a:cubicBezTo>
                    <a:pt x="26090" y="6874923"/>
                    <a:pt x="17059" y="6871182"/>
                    <a:pt x="10400" y="6864523"/>
                  </a:cubicBezTo>
                  <a:cubicBezTo>
                    <a:pt x="3741" y="6857864"/>
                    <a:pt x="0" y="6848833"/>
                    <a:pt x="0" y="6839416"/>
                  </a:cubicBezTo>
                  <a:lnTo>
                    <a:pt x="0" y="35507"/>
                  </a:lnTo>
                  <a:cubicBezTo>
                    <a:pt x="0" y="26090"/>
                    <a:pt x="3741" y="17059"/>
                    <a:pt x="10400" y="10400"/>
                  </a:cubicBezTo>
                  <a:cubicBezTo>
                    <a:pt x="17059" y="3741"/>
                    <a:pt x="26090" y="0"/>
                    <a:pt x="35507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8F8F8">
                    <a:alpha val="0"/>
                  </a:srgbClr>
                </a:gs>
                <a:gs pos="50000">
                  <a:srgbClr val="FFFFFF">
                    <a:alpha val="92000"/>
                  </a:srgbClr>
                </a:gs>
                <a:gs pos="100000">
                  <a:srgbClr val="024928">
                    <a:alpha val="92000"/>
                  </a:srgbClr>
                </a:gs>
              </a:gsLst>
              <a:lin ang="0"/>
            </a:gra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2928725" cy="69130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31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508306" y="2465312"/>
            <a:ext cx="9337909" cy="1085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250"/>
              </a:lnSpc>
            </a:pPr>
            <a:r>
              <a:rPr lang="en-US" sz="7500" spc="-337" b="true">
                <a:solidFill>
                  <a:srgbClr val="FFFFFF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Nazwa wydarzenia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08306" y="4113137"/>
            <a:ext cx="10325058" cy="1473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50"/>
              </a:lnSpc>
            </a:pPr>
            <a:r>
              <a:rPr lang="en-US" sz="3500" i="true" spc="-157">
                <a:solidFill>
                  <a:srgbClr val="FFFFFF"/>
                </a:solidFill>
                <a:latin typeface="Georgia Pro Italics"/>
                <a:ea typeface="Georgia Pro Italics"/>
                <a:cs typeface="Georgia Pro Italics"/>
                <a:sym typeface="Georgia Pro Italics"/>
              </a:rPr>
              <a:t>Na tym slajdzie opisz całe wydarzenie, </a:t>
            </a:r>
          </a:p>
          <a:p>
            <a:pPr algn="l">
              <a:lnSpc>
                <a:spcPts val="3850"/>
              </a:lnSpc>
            </a:pPr>
            <a:r>
              <a:rPr lang="en-US" sz="3500" i="true" spc="-157">
                <a:solidFill>
                  <a:srgbClr val="FFFFFF"/>
                </a:solidFill>
                <a:latin typeface="Georgia Pro Italics"/>
                <a:ea typeface="Georgia Pro Italics"/>
                <a:cs typeface="Georgia Pro Italics"/>
                <a:sym typeface="Georgia Pro Italics"/>
              </a:rPr>
              <a:t>(obok możesz dodać zdjęcia)</a:t>
            </a:r>
          </a:p>
          <a:p>
            <a:pPr algn="l">
              <a:lnSpc>
                <a:spcPts val="3850"/>
              </a:lnSpc>
            </a:pPr>
          </a:p>
        </p:txBody>
      </p:sp>
      <p:grpSp>
        <p:nvGrpSpPr>
          <p:cNvPr name="Group 9" id="9"/>
          <p:cNvGrpSpPr/>
          <p:nvPr/>
        </p:nvGrpSpPr>
        <p:grpSpPr>
          <a:xfrm rot="0">
            <a:off x="11104644" y="1028700"/>
            <a:ext cx="6545048" cy="8229600"/>
            <a:chOff x="0" y="0"/>
            <a:chExt cx="8726731" cy="10972800"/>
          </a:xfrm>
        </p:grpSpPr>
        <p:pic>
          <p:nvPicPr>
            <p:cNvPr name="Picture 10" id="10"/>
            <p:cNvPicPr>
              <a:picLocks noChangeAspect="true"/>
            </p:cNvPicPr>
            <p:nvPr/>
          </p:nvPicPr>
          <p:blipFill>
            <a:blip r:embed="rId4"/>
            <a:srcRect l="18272" t="0" r="18272" b="0"/>
            <a:stretch>
              <a:fillRect/>
            </a:stretch>
          </p:blipFill>
          <p:spPr>
            <a:xfrm flipH="false" flipV="false">
              <a:off x="0" y="0"/>
              <a:ext cx="8726731" cy="5359400"/>
            </a:xfrm>
            <a:prstGeom prst="rect">
              <a:avLst/>
            </a:prstGeom>
          </p:spPr>
        </p:pic>
        <p:pic>
          <p:nvPicPr>
            <p:cNvPr name="Picture 11" id="11"/>
            <p:cNvPicPr>
              <a:picLocks noChangeAspect="true"/>
            </p:cNvPicPr>
            <p:nvPr/>
          </p:nvPicPr>
          <p:blipFill>
            <a:blip r:embed="rId4"/>
            <a:srcRect l="29156" t="0" r="29156" b="0"/>
            <a:stretch>
              <a:fillRect/>
            </a:stretch>
          </p:blipFill>
          <p:spPr>
            <a:xfrm flipH="false" flipV="false">
              <a:off x="0" y="5486400"/>
              <a:ext cx="2866577" cy="2679700"/>
            </a:xfrm>
            <a:prstGeom prst="rect">
              <a:avLst/>
            </a:prstGeom>
          </p:spPr>
        </p:pic>
        <p:pic>
          <p:nvPicPr>
            <p:cNvPr name="Picture 12" id="12"/>
            <p:cNvPicPr>
              <a:picLocks noChangeAspect="true"/>
            </p:cNvPicPr>
            <p:nvPr/>
          </p:nvPicPr>
          <p:blipFill>
            <a:blip r:embed="rId4"/>
            <a:srcRect l="29156" t="0" r="29156" b="0"/>
            <a:stretch>
              <a:fillRect/>
            </a:stretch>
          </p:blipFill>
          <p:spPr>
            <a:xfrm flipH="false" flipV="false">
              <a:off x="0" y="8293100"/>
              <a:ext cx="2866577" cy="2679700"/>
            </a:xfrm>
            <a:prstGeom prst="rect">
              <a:avLst/>
            </a:prstGeom>
          </p:spPr>
        </p:pic>
        <p:pic>
          <p:nvPicPr>
            <p:cNvPr name="Picture 13" id="13"/>
            <p:cNvPicPr>
              <a:picLocks noChangeAspect="true"/>
            </p:cNvPicPr>
            <p:nvPr/>
          </p:nvPicPr>
          <p:blipFill>
            <a:blip r:embed="rId4"/>
            <a:srcRect l="29638" t="0" r="29638" b="0"/>
            <a:stretch>
              <a:fillRect/>
            </a:stretch>
          </p:blipFill>
          <p:spPr>
            <a:xfrm flipH="false" flipV="false">
              <a:off x="2993577" y="5486400"/>
              <a:ext cx="5733154" cy="5486400"/>
            </a:xfrm>
            <a:prstGeom prst="rect">
              <a:avLst/>
            </a:prstGeom>
          </p:spPr>
        </p:pic>
      </p:grpSp>
      <p:sp>
        <p:nvSpPr>
          <p:cNvPr name="Freeform 14" id="14"/>
          <p:cNvSpPr/>
          <p:nvPr/>
        </p:nvSpPr>
        <p:spPr>
          <a:xfrm flipH="false" flipV="false" rot="0">
            <a:off x="508306" y="539507"/>
            <a:ext cx="2002373" cy="978385"/>
          </a:xfrm>
          <a:custGeom>
            <a:avLst/>
            <a:gdLst/>
            <a:ahLst/>
            <a:cxnLst/>
            <a:rect r="r" b="b" t="t" l="l"/>
            <a:pathLst>
              <a:path h="978385" w="2002373">
                <a:moveTo>
                  <a:pt x="0" y="0"/>
                </a:moveTo>
                <a:lnTo>
                  <a:pt x="2002373" y="0"/>
                </a:lnTo>
                <a:lnTo>
                  <a:pt x="2002373" y="978386"/>
                </a:lnTo>
                <a:lnTo>
                  <a:pt x="0" y="97838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52494" r="0" b="-52166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508306" y="6778962"/>
            <a:ext cx="9788016" cy="8622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89"/>
              </a:lnSpc>
            </a:pPr>
            <a:r>
              <a:rPr lang="en-US" b="true" sz="2607" i="true" spc="-117">
                <a:solidFill>
                  <a:srgbClr val="FF3131"/>
                </a:solidFill>
                <a:latin typeface="Georgia Pro Bold Italics"/>
                <a:ea typeface="Georgia Pro Bold Italics"/>
                <a:cs typeface="Georgia Pro Bold Italics"/>
                <a:sym typeface="Georgia Pro Bold Italics"/>
              </a:rPr>
              <a:t>DO USUNIĘCIA – PLIK NIE MOŻE PRZEKROCZYĆ 8 STRON </a:t>
            </a:r>
          </a:p>
          <a:p>
            <a:pPr algn="ctr">
              <a:lnSpc>
                <a:spcPts val="3389"/>
              </a:lnSpc>
            </a:pPr>
            <a:r>
              <a:rPr lang="en-US" b="true" sz="2607" i="true" spc="-117">
                <a:solidFill>
                  <a:srgbClr val="FF3131"/>
                </a:solidFill>
                <a:latin typeface="Georgia Pro Bold Italics"/>
                <a:ea typeface="Georgia Pro Bold Italics"/>
                <a:cs typeface="Georgia Pro Bold Italics"/>
                <a:sym typeface="Georgia Pro Bold Italics"/>
              </a:rPr>
              <a:t>(W PRZECIWNYM RAZIE DYSKWALIFIKACJA)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13001701" y="-1746640"/>
            <a:ext cx="5710506" cy="2633937"/>
            <a:chOff x="0" y="0"/>
            <a:chExt cx="7614009" cy="3511916"/>
          </a:xfrm>
        </p:grpSpPr>
        <p:grpSp>
          <p:nvGrpSpPr>
            <p:cNvPr name="Group 17" id="17"/>
            <p:cNvGrpSpPr/>
            <p:nvPr/>
          </p:nvGrpSpPr>
          <p:grpSpPr>
            <a:xfrm rot="0">
              <a:off x="0" y="0"/>
              <a:ext cx="7614009" cy="3511916"/>
              <a:chOff x="0" y="0"/>
              <a:chExt cx="2159814" cy="996201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2159814" cy="996201"/>
              </a:xfrm>
              <a:custGeom>
                <a:avLst/>
                <a:gdLst/>
                <a:ahLst/>
                <a:cxnLst/>
                <a:rect r="r" b="b" t="t" l="l"/>
                <a:pathLst>
                  <a:path h="996201" w="2159814">
                    <a:moveTo>
                      <a:pt x="56644" y="0"/>
                    </a:moveTo>
                    <a:lnTo>
                      <a:pt x="2103170" y="0"/>
                    </a:lnTo>
                    <a:cubicBezTo>
                      <a:pt x="2134453" y="0"/>
                      <a:pt x="2159814" y="25361"/>
                      <a:pt x="2159814" y="56644"/>
                    </a:cubicBezTo>
                    <a:lnTo>
                      <a:pt x="2159814" y="939557"/>
                    </a:lnTo>
                    <a:cubicBezTo>
                      <a:pt x="2159814" y="970841"/>
                      <a:pt x="2134453" y="996201"/>
                      <a:pt x="2103170" y="996201"/>
                    </a:cubicBezTo>
                    <a:lnTo>
                      <a:pt x="56644" y="996201"/>
                    </a:lnTo>
                    <a:cubicBezTo>
                      <a:pt x="25361" y="996201"/>
                      <a:pt x="0" y="970841"/>
                      <a:pt x="0" y="939557"/>
                    </a:cubicBezTo>
                    <a:lnTo>
                      <a:pt x="0" y="56644"/>
                    </a:lnTo>
                    <a:cubicBezTo>
                      <a:pt x="0" y="25361"/>
                      <a:pt x="25361" y="0"/>
                      <a:pt x="5664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0" y="-38100"/>
                <a:ext cx="2159814" cy="103430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Freeform 20" id="20"/>
            <p:cNvSpPr/>
            <p:nvPr/>
          </p:nvSpPr>
          <p:spPr>
            <a:xfrm flipH="false" flipV="false" rot="0">
              <a:off x="193492" y="2485567"/>
              <a:ext cx="2843335" cy="884988"/>
            </a:xfrm>
            <a:custGeom>
              <a:avLst/>
              <a:gdLst/>
              <a:ahLst/>
              <a:cxnLst/>
              <a:rect r="r" b="b" t="t" l="l"/>
              <a:pathLst>
                <a:path h="884988" w="2843335">
                  <a:moveTo>
                    <a:pt x="0" y="0"/>
                  </a:moveTo>
                  <a:lnTo>
                    <a:pt x="2843336" y="0"/>
                  </a:lnTo>
                  <a:lnTo>
                    <a:pt x="2843336" y="884988"/>
                  </a:lnTo>
                  <a:lnTo>
                    <a:pt x="0" y="8849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 rot="0">
              <a:off x="3194547" y="2570007"/>
              <a:ext cx="3552906" cy="6875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019"/>
                </a:lnSpc>
              </a:pPr>
              <a:r>
                <a:rPr lang="en-US" sz="728" b="true">
                  <a:solidFill>
                    <a:srgbClr val="354D45"/>
                  </a:solidFill>
                  <a:latin typeface="Ubuntu Bold"/>
                  <a:ea typeface="Ubuntu Bold"/>
                  <a:cs typeface="Ubuntu Bold"/>
                  <a:sym typeface="Ubuntu Bold"/>
                </a:rPr>
                <a:t>Zadanie publiczne współfinansowane ze środków otrzymanych w 2025 r od Ministra Nauki i Szkolnictwa Wyższego w ramach konkursu </a:t>
              </a:r>
              <a:r>
                <a:rPr lang="en-US" sz="728" i="true" b="true">
                  <a:solidFill>
                    <a:srgbClr val="354D45"/>
                  </a:solidFill>
                  <a:latin typeface="Ubuntu Bold Italics"/>
                  <a:ea typeface="Ubuntu Bold Italics"/>
                  <a:cs typeface="Ubuntu Bold Italics"/>
                  <a:sym typeface="Ubuntu Bold Italics"/>
                </a:rPr>
                <a:t>„Organizowanie i animowanie działań na rzecz środowiska akademickiego”.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77" r="0" b="-927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08306" y="8871924"/>
            <a:ext cx="2154332" cy="772752"/>
          </a:xfrm>
          <a:custGeom>
            <a:avLst/>
            <a:gdLst/>
            <a:ahLst/>
            <a:cxnLst/>
            <a:rect r="r" b="b" t="t" l="l"/>
            <a:pathLst>
              <a:path h="772752" w="2154332">
                <a:moveTo>
                  <a:pt x="0" y="0"/>
                </a:moveTo>
                <a:lnTo>
                  <a:pt x="2154332" y="0"/>
                </a:lnTo>
                <a:lnTo>
                  <a:pt x="2154332" y="772752"/>
                </a:lnTo>
                <a:lnTo>
                  <a:pt x="0" y="7727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766" t="-11696" r="-8351" b="-10025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174100" y="2437803"/>
            <a:ext cx="15939801" cy="1085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50"/>
              </a:lnSpc>
            </a:pPr>
            <a:r>
              <a:rPr lang="en-US" b="true" sz="7500" spc="-337">
                <a:solidFill>
                  <a:srgbClr val="FFFFFF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Ważne informacje o projekcie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2368940" y="4037146"/>
            <a:ext cx="13550120" cy="4324149"/>
            <a:chOff x="0" y="0"/>
            <a:chExt cx="3568756" cy="113887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568756" cy="1138871"/>
            </a:xfrm>
            <a:custGeom>
              <a:avLst/>
              <a:gdLst/>
              <a:ahLst/>
              <a:cxnLst/>
              <a:rect r="r" b="b" t="t" l="l"/>
              <a:pathLst>
                <a:path h="1138871" w="3568756">
                  <a:moveTo>
                    <a:pt x="11427" y="0"/>
                  </a:moveTo>
                  <a:lnTo>
                    <a:pt x="3557329" y="0"/>
                  </a:lnTo>
                  <a:cubicBezTo>
                    <a:pt x="3563640" y="0"/>
                    <a:pt x="3568756" y="5116"/>
                    <a:pt x="3568756" y="11427"/>
                  </a:cubicBezTo>
                  <a:lnTo>
                    <a:pt x="3568756" y="1127443"/>
                  </a:lnTo>
                  <a:cubicBezTo>
                    <a:pt x="3568756" y="1133754"/>
                    <a:pt x="3563640" y="1138871"/>
                    <a:pt x="3557329" y="1138871"/>
                  </a:cubicBezTo>
                  <a:lnTo>
                    <a:pt x="11427" y="1138871"/>
                  </a:lnTo>
                  <a:cubicBezTo>
                    <a:pt x="5116" y="1138871"/>
                    <a:pt x="0" y="1133754"/>
                    <a:pt x="0" y="1127443"/>
                  </a:cubicBezTo>
                  <a:lnTo>
                    <a:pt x="0" y="11427"/>
                  </a:lnTo>
                  <a:cubicBezTo>
                    <a:pt x="0" y="5116"/>
                    <a:pt x="5116" y="0"/>
                    <a:pt x="11427" y="0"/>
                  </a:cubicBez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3568756" cy="11674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1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2368940" y="4183096"/>
            <a:ext cx="13550120" cy="3994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50"/>
              </a:lnSpc>
            </a:pPr>
            <a:r>
              <a:rPr lang="en-US" sz="3500" i="true" spc="-157">
                <a:solidFill>
                  <a:srgbClr val="FFFFFF"/>
                </a:solidFill>
                <a:latin typeface="Georgia Pro Italics"/>
                <a:ea typeface="Georgia Pro Italics"/>
                <a:cs typeface="Georgia Pro Italics"/>
                <a:sym typeface="Georgia Pro Italics"/>
              </a:rPr>
              <a:t>Na tym slajdzie zaprezentuj informacje o grupie docelowej projektu, </a:t>
            </a:r>
          </a:p>
          <a:p>
            <a:pPr algn="ctr">
              <a:lnSpc>
                <a:spcPts val="4550"/>
              </a:lnSpc>
            </a:pPr>
            <a:r>
              <a:rPr lang="en-US" sz="3500" i="true" spc="-157">
                <a:solidFill>
                  <a:srgbClr val="FFFFFF"/>
                </a:solidFill>
                <a:latin typeface="Georgia Pro Italics"/>
                <a:ea typeface="Georgia Pro Italics"/>
                <a:cs typeface="Georgia Pro Italics"/>
                <a:sym typeface="Georgia Pro Italics"/>
              </a:rPr>
              <a:t>liczbie osób zaangażowanych w jego przygotowanie oraz o tym, </a:t>
            </a:r>
          </a:p>
          <a:p>
            <a:pPr algn="ctr">
              <a:lnSpc>
                <a:spcPts val="4550"/>
              </a:lnSpc>
            </a:pPr>
            <a:r>
              <a:rPr lang="en-US" sz="3500" i="true" spc="-157">
                <a:solidFill>
                  <a:srgbClr val="FFFFFF"/>
                </a:solidFill>
                <a:latin typeface="Georgia Pro Italics"/>
                <a:ea typeface="Georgia Pro Italics"/>
                <a:cs typeface="Georgia Pro Italics"/>
                <a:sym typeface="Georgia Pro Italics"/>
              </a:rPr>
              <a:t>ile osób wzięło udział w wydarzeniu, jeśli miało ono miejsce. </a:t>
            </a:r>
          </a:p>
          <a:p>
            <a:pPr algn="ctr">
              <a:lnSpc>
                <a:spcPts val="4550"/>
              </a:lnSpc>
            </a:pPr>
          </a:p>
          <a:p>
            <a:pPr algn="ctr">
              <a:lnSpc>
                <a:spcPts val="4550"/>
              </a:lnSpc>
            </a:pPr>
            <a:r>
              <a:rPr lang="en-US" sz="3500" i="true" spc="-157">
                <a:solidFill>
                  <a:srgbClr val="FFFFFF"/>
                </a:solidFill>
                <a:latin typeface="Georgia Pro Italics"/>
                <a:ea typeface="Georgia Pro Italics"/>
                <a:cs typeface="Georgia Pro Italics"/>
                <a:sym typeface="Georgia Pro Italics"/>
              </a:rPr>
              <a:t>Dodaj także opis sposobów promocji, które zostały wykorzystane, </a:t>
            </a:r>
          </a:p>
          <a:p>
            <a:pPr algn="ctr">
              <a:lnSpc>
                <a:spcPts val="4550"/>
              </a:lnSpc>
            </a:pPr>
            <a:r>
              <a:rPr lang="en-US" sz="3500" i="true" spc="-157">
                <a:solidFill>
                  <a:srgbClr val="FFFFFF"/>
                </a:solidFill>
                <a:latin typeface="Georgia Pro Italics"/>
                <a:ea typeface="Georgia Pro Italics"/>
                <a:cs typeface="Georgia Pro Italics"/>
                <a:sym typeface="Georgia Pro Italics"/>
              </a:rPr>
              <a:t>takich jak działania w mediach społecznościowych, </a:t>
            </a:r>
          </a:p>
          <a:p>
            <a:pPr algn="ctr">
              <a:lnSpc>
                <a:spcPts val="4550"/>
              </a:lnSpc>
            </a:pPr>
            <a:r>
              <a:rPr lang="en-US" sz="3500" i="true" spc="-157">
                <a:solidFill>
                  <a:srgbClr val="FFFFFF"/>
                </a:solidFill>
                <a:latin typeface="Georgia Pro Italics"/>
                <a:ea typeface="Georgia Pro Italics"/>
                <a:cs typeface="Georgia Pro Italics"/>
                <a:sym typeface="Georgia Pro Italics"/>
              </a:rPr>
              <a:t>plakaty czy współpraca z partnerami.</a:t>
            </a:r>
          </a:p>
        </p:txBody>
      </p:sp>
      <p:grpSp>
        <p:nvGrpSpPr>
          <p:cNvPr name="Group 9" id="9"/>
          <p:cNvGrpSpPr/>
          <p:nvPr/>
        </p:nvGrpSpPr>
        <p:grpSpPr>
          <a:xfrm rot="-6223400">
            <a:off x="-382741" y="-14164457"/>
            <a:ext cx="11120003" cy="26103224"/>
            <a:chOff x="0" y="0"/>
            <a:chExt cx="2928725" cy="687492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928725" cy="6874923"/>
            </a:xfrm>
            <a:custGeom>
              <a:avLst/>
              <a:gdLst/>
              <a:ahLst/>
              <a:cxnLst/>
              <a:rect r="r" b="b" t="t" l="l"/>
              <a:pathLst>
                <a:path h="6874923" w="2928725">
                  <a:moveTo>
                    <a:pt x="35507" y="0"/>
                  </a:moveTo>
                  <a:lnTo>
                    <a:pt x="2893218" y="0"/>
                  </a:lnTo>
                  <a:cubicBezTo>
                    <a:pt x="2902635" y="0"/>
                    <a:pt x="2911666" y="3741"/>
                    <a:pt x="2918325" y="10400"/>
                  </a:cubicBezTo>
                  <a:cubicBezTo>
                    <a:pt x="2924984" y="17059"/>
                    <a:pt x="2928725" y="26090"/>
                    <a:pt x="2928725" y="35507"/>
                  </a:cubicBezTo>
                  <a:lnTo>
                    <a:pt x="2928725" y="6839416"/>
                  </a:lnTo>
                  <a:cubicBezTo>
                    <a:pt x="2928725" y="6859026"/>
                    <a:pt x="2912828" y="6874923"/>
                    <a:pt x="2893218" y="6874923"/>
                  </a:cubicBezTo>
                  <a:lnTo>
                    <a:pt x="35507" y="6874923"/>
                  </a:lnTo>
                  <a:cubicBezTo>
                    <a:pt x="26090" y="6874923"/>
                    <a:pt x="17059" y="6871182"/>
                    <a:pt x="10400" y="6864523"/>
                  </a:cubicBezTo>
                  <a:cubicBezTo>
                    <a:pt x="3741" y="6857864"/>
                    <a:pt x="0" y="6848833"/>
                    <a:pt x="0" y="6839416"/>
                  </a:cubicBezTo>
                  <a:lnTo>
                    <a:pt x="0" y="35507"/>
                  </a:lnTo>
                  <a:cubicBezTo>
                    <a:pt x="0" y="26090"/>
                    <a:pt x="3741" y="17059"/>
                    <a:pt x="10400" y="10400"/>
                  </a:cubicBezTo>
                  <a:cubicBezTo>
                    <a:pt x="17059" y="3741"/>
                    <a:pt x="26090" y="0"/>
                    <a:pt x="35507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8F8F8">
                    <a:alpha val="0"/>
                  </a:srgbClr>
                </a:gs>
                <a:gs pos="50000">
                  <a:srgbClr val="FFFFFF">
                    <a:alpha val="92000"/>
                  </a:srgbClr>
                </a:gs>
                <a:gs pos="100000">
                  <a:srgbClr val="024928">
                    <a:alpha val="92000"/>
                  </a:srgbClr>
                </a:gs>
              </a:gsLst>
              <a:lin ang="0"/>
            </a:gra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2928725" cy="69130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31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508306" y="539507"/>
            <a:ext cx="2002373" cy="978385"/>
          </a:xfrm>
          <a:custGeom>
            <a:avLst/>
            <a:gdLst/>
            <a:ahLst/>
            <a:cxnLst/>
            <a:rect r="r" b="b" t="t" l="l"/>
            <a:pathLst>
              <a:path h="978385" w="2002373">
                <a:moveTo>
                  <a:pt x="0" y="0"/>
                </a:moveTo>
                <a:lnTo>
                  <a:pt x="2002373" y="0"/>
                </a:lnTo>
                <a:lnTo>
                  <a:pt x="2002373" y="978386"/>
                </a:lnTo>
                <a:lnTo>
                  <a:pt x="0" y="9783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52494" r="0" b="-52166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2662638" y="8670925"/>
            <a:ext cx="13540492" cy="1136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50"/>
              </a:lnSpc>
            </a:pPr>
            <a:r>
              <a:rPr lang="en-US" b="true" sz="3500" i="true" spc="-157">
                <a:solidFill>
                  <a:srgbClr val="FF3131"/>
                </a:solidFill>
                <a:latin typeface="Georgia Pro Bold Italics"/>
                <a:ea typeface="Georgia Pro Bold Italics"/>
                <a:cs typeface="Georgia Pro Bold Italics"/>
                <a:sym typeface="Georgia Pro Bold Italics"/>
              </a:rPr>
              <a:t>DO USUNIĘCIA – PLIK NIE MOŻE PRZEKROCZYĆ 8 STRON </a:t>
            </a:r>
          </a:p>
          <a:p>
            <a:pPr algn="ctr">
              <a:lnSpc>
                <a:spcPts val="4550"/>
              </a:lnSpc>
            </a:pPr>
            <a:r>
              <a:rPr lang="en-US" b="true" sz="3500" i="true" spc="-157">
                <a:solidFill>
                  <a:srgbClr val="FF3131"/>
                </a:solidFill>
                <a:latin typeface="Georgia Pro Bold Italics"/>
                <a:ea typeface="Georgia Pro Bold Italics"/>
                <a:cs typeface="Georgia Pro Bold Italics"/>
                <a:sym typeface="Georgia Pro Bold Italics"/>
              </a:rPr>
              <a:t>(W PRZECIWNYM RAZIE DYSKWALIFIKACJA) 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13001701" y="-1746640"/>
            <a:ext cx="5710506" cy="2633937"/>
            <a:chOff x="0" y="0"/>
            <a:chExt cx="7614009" cy="3511916"/>
          </a:xfrm>
        </p:grpSpPr>
        <p:grpSp>
          <p:nvGrpSpPr>
            <p:cNvPr name="Group 15" id="15"/>
            <p:cNvGrpSpPr/>
            <p:nvPr/>
          </p:nvGrpSpPr>
          <p:grpSpPr>
            <a:xfrm rot="0">
              <a:off x="0" y="0"/>
              <a:ext cx="7614009" cy="3511916"/>
              <a:chOff x="0" y="0"/>
              <a:chExt cx="2159814" cy="996201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2159814" cy="996201"/>
              </a:xfrm>
              <a:custGeom>
                <a:avLst/>
                <a:gdLst/>
                <a:ahLst/>
                <a:cxnLst/>
                <a:rect r="r" b="b" t="t" l="l"/>
                <a:pathLst>
                  <a:path h="996201" w="2159814">
                    <a:moveTo>
                      <a:pt x="56644" y="0"/>
                    </a:moveTo>
                    <a:lnTo>
                      <a:pt x="2103170" y="0"/>
                    </a:lnTo>
                    <a:cubicBezTo>
                      <a:pt x="2134453" y="0"/>
                      <a:pt x="2159814" y="25361"/>
                      <a:pt x="2159814" y="56644"/>
                    </a:cubicBezTo>
                    <a:lnTo>
                      <a:pt x="2159814" y="939557"/>
                    </a:lnTo>
                    <a:cubicBezTo>
                      <a:pt x="2159814" y="970841"/>
                      <a:pt x="2134453" y="996201"/>
                      <a:pt x="2103170" y="996201"/>
                    </a:cubicBezTo>
                    <a:lnTo>
                      <a:pt x="56644" y="996201"/>
                    </a:lnTo>
                    <a:cubicBezTo>
                      <a:pt x="25361" y="996201"/>
                      <a:pt x="0" y="970841"/>
                      <a:pt x="0" y="939557"/>
                    </a:cubicBezTo>
                    <a:lnTo>
                      <a:pt x="0" y="56644"/>
                    </a:lnTo>
                    <a:cubicBezTo>
                      <a:pt x="0" y="25361"/>
                      <a:pt x="25361" y="0"/>
                      <a:pt x="5664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-38100"/>
                <a:ext cx="2159814" cy="103430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Freeform 18" id="18"/>
            <p:cNvSpPr/>
            <p:nvPr/>
          </p:nvSpPr>
          <p:spPr>
            <a:xfrm flipH="false" flipV="false" rot="0">
              <a:off x="193492" y="2485567"/>
              <a:ext cx="2843335" cy="884988"/>
            </a:xfrm>
            <a:custGeom>
              <a:avLst/>
              <a:gdLst/>
              <a:ahLst/>
              <a:cxnLst/>
              <a:rect r="r" b="b" t="t" l="l"/>
              <a:pathLst>
                <a:path h="884988" w="2843335">
                  <a:moveTo>
                    <a:pt x="0" y="0"/>
                  </a:moveTo>
                  <a:lnTo>
                    <a:pt x="2843336" y="0"/>
                  </a:lnTo>
                  <a:lnTo>
                    <a:pt x="2843336" y="884988"/>
                  </a:lnTo>
                  <a:lnTo>
                    <a:pt x="0" y="8849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TextBox 19" id="19"/>
            <p:cNvSpPr txBox="true"/>
            <p:nvPr/>
          </p:nvSpPr>
          <p:spPr>
            <a:xfrm rot="0">
              <a:off x="3194547" y="2570007"/>
              <a:ext cx="3552906" cy="6875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019"/>
                </a:lnSpc>
              </a:pPr>
              <a:r>
                <a:rPr lang="en-US" sz="728" b="true">
                  <a:solidFill>
                    <a:srgbClr val="354D45"/>
                  </a:solidFill>
                  <a:latin typeface="Ubuntu Bold"/>
                  <a:ea typeface="Ubuntu Bold"/>
                  <a:cs typeface="Ubuntu Bold"/>
                  <a:sym typeface="Ubuntu Bold"/>
                </a:rPr>
                <a:t>Zadanie publiczne współfinansowane ze środków otrzymanych w 2025 r od Ministra Nauki i Szkolnictwa Wyższego w ramach konkursu </a:t>
              </a:r>
              <a:r>
                <a:rPr lang="en-US" sz="728" i="true" b="true">
                  <a:solidFill>
                    <a:srgbClr val="354D45"/>
                  </a:solidFill>
                  <a:latin typeface="Ubuntu Bold Italics"/>
                  <a:ea typeface="Ubuntu Bold Italics"/>
                  <a:cs typeface="Ubuntu Bold Italics"/>
                  <a:sym typeface="Ubuntu Bold Italics"/>
                </a:rPr>
                <a:t>„Organizowanie i animowanie działań na rzecz środowiska akademickiego”.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77" r="0" b="-927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08306" y="8871924"/>
            <a:ext cx="2154332" cy="772752"/>
          </a:xfrm>
          <a:custGeom>
            <a:avLst/>
            <a:gdLst/>
            <a:ahLst/>
            <a:cxnLst/>
            <a:rect r="r" b="b" t="t" l="l"/>
            <a:pathLst>
              <a:path h="772752" w="2154332">
                <a:moveTo>
                  <a:pt x="0" y="0"/>
                </a:moveTo>
                <a:lnTo>
                  <a:pt x="2154332" y="0"/>
                </a:lnTo>
                <a:lnTo>
                  <a:pt x="2154332" y="772752"/>
                </a:lnTo>
                <a:lnTo>
                  <a:pt x="0" y="7727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766" t="-11696" r="-8351" b="-10025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174100" y="2437803"/>
            <a:ext cx="15939801" cy="1085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50"/>
              </a:lnSpc>
            </a:pPr>
            <a:r>
              <a:rPr lang="en-US" b="true" sz="7500" spc="-337">
                <a:solidFill>
                  <a:srgbClr val="FFFFFF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Dodatkowe informacje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2368940" y="4037146"/>
            <a:ext cx="13550120" cy="4324149"/>
            <a:chOff x="0" y="0"/>
            <a:chExt cx="3568756" cy="113887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568756" cy="1138871"/>
            </a:xfrm>
            <a:custGeom>
              <a:avLst/>
              <a:gdLst/>
              <a:ahLst/>
              <a:cxnLst/>
              <a:rect r="r" b="b" t="t" l="l"/>
              <a:pathLst>
                <a:path h="1138871" w="3568756">
                  <a:moveTo>
                    <a:pt x="11427" y="0"/>
                  </a:moveTo>
                  <a:lnTo>
                    <a:pt x="3557329" y="0"/>
                  </a:lnTo>
                  <a:cubicBezTo>
                    <a:pt x="3563640" y="0"/>
                    <a:pt x="3568756" y="5116"/>
                    <a:pt x="3568756" y="11427"/>
                  </a:cubicBezTo>
                  <a:lnTo>
                    <a:pt x="3568756" y="1127443"/>
                  </a:lnTo>
                  <a:cubicBezTo>
                    <a:pt x="3568756" y="1133754"/>
                    <a:pt x="3563640" y="1138871"/>
                    <a:pt x="3557329" y="1138871"/>
                  </a:cubicBezTo>
                  <a:lnTo>
                    <a:pt x="11427" y="1138871"/>
                  </a:lnTo>
                  <a:cubicBezTo>
                    <a:pt x="5116" y="1138871"/>
                    <a:pt x="0" y="1133754"/>
                    <a:pt x="0" y="1127443"/>
                  </a:cubicBezTo>
                  <a:lnTo>
                    <a:pt x="0" y="11427"/>
                  </a:lnTo>
                  <a:cubicBezTo>
                    <a:pt x="0" y="5116"/>
                    <a:pt x="5116" y="0"/>
                    <a:pt x="11427" y="0"/>
                  </a:cubicBez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3568756" cy="11674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1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3042409" y="5040346"/>
            <a:ext cx="12203182" cy="2279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50"/>
              </a:lnSpc>
            </a:pPr>
            <a:r>
              <a:rPr lang="en-US" sz="3500" i="true" spc="-157">
                <a:solidFill>
                  <a:srgbClr val="FFFFFF"/>
                </a:solidFill>
                <a:latin typeface="Georgia Pro Italics"/>
                <a:ea typeface="Georgia Pro Italics"/>
                <a:cs typeface="Georgia Pro Italics"/>
                <a:sym typeface="Georgia Pro Italics"/>
              </a:rPr>
              <a:t>Ten slajd pozostaje do dowolnego zagospodarowania – </a:t>
            </a:r>
          </a:p>
          <a:p>
            <a:pPr algn="ctr">
              <a:lnSpc>
                <a:spcPts val="4550"/>
              </a:lnSpc>
            </a:pPr>
            <a:r>
              <a:rPr lang="en-US" sz="3500" i="true" spc="-157">
                <a:solidFill>
                  <a:srgbClr val="FFFFFF"/>
                </a:solidFill>
                <a:latin typeface="Georgia Pro Italics"/>
                <a:ea typeface="Georgia Pro Italics"/>
                <a:cs typeface="Georgia Pro Italics"/>
                <a:sym typeface="Georgia Pro Italics"/>
              </a:rPr>
              <a:t>możesz umieścić na nim zdjęcia, dodatkowe opisy lub inne treści uzupełniające prezentację. </a:t>
            </a:r>
          </a:p>
          <a:p>
            <a:pPr algn="ctr">
              <a:lnSpc>
                <a:spcPts val="4550"/>
              </a:lnSpc>
            </a:pPr>
            <a:r>
              <a:rPr lang="en-US" sz="3500" i="true" spc="-157">
                <a:solidFill>
                  <a:srgbClr val="FFFFFF"/>
                </a:solidFill>
                <a:latin typeface="Georgia Pro Italics"/>
                <a:ea typeface="Georgia Pro Italics"/>
                <a:cs typeface="Georgia Pro Italics"/>
                <a:sym typeface="Georgia Pro Italics"/>
              </a:rPr>
              <a:t>Jeśli nie jest potrzebny, po prostu go usuń.</a:t>
            </a:r>
          </a:p>
        </p:txBody>
      </p:sp>
      <p:grpSp>
        <p:nvGrpSpPr>
          <p:cNvPr name="Group 9" id="9"/>
          <p:cNvGrpSpPr/>
          <p:nvPr/>
        </p:nvGrpSpPr>
        <p:grpSpPr>
          <a:xfrm rot="-6223400">
            <a:off x="-382741" y="-14164457"/>
            <a:ext cx="11120003" cy="26103224"/>
            <a:chOff x="0" y="0"/>
            <a:chExt cx="2928725" cy="687492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928725" cy="6874923"/>
            </a:xfrm>
            <a:custGeom>
              <a:avLst/>
              <a:gdLst/>
              <a:ahLst/>
              <a:cxnLst/>
              <a:rect r="r" b="b" t="t" l="l"/>
              <a:pathLst>
                <a:path h="6874923" w="2928725">
                  <a:moveTo>
                    <a:pt x="35507" y="0"/>
                  </a:moveTo>
                  <a:lnTo>
                    <a:pt x="2893218" y="0"/>
                  </a:lnTo>
                  <a:cubicBezTo>
                    <a:pt x="2902635" y="0"/>
                    <a:pt x="2911666" y="3741"/>
                    <a:pt x="2918325" y="10400"/>
                  </a:cubicBezTo>
                  <a:cubicBezTo>
                    <a:pt x="2924984" y="17059"/>
                    <a:pt x="2928725" y="26090"/>
                    <a:pt x="2928725" y="35507"/>
                  </a:cubicBezTo>
                  <a:lnTo>
                    <a:pt x="2928725" y="6839416"/>
                  </a:lnTo>
                  <a:cubicBezTo>
                    <a:pt x="2928725" y="6859026"/>
                    <a:pt x="2912828" y="6874923"/>
                    <a:pt x="2893218" y="6874923"/>
                  </a:cubicBezTo>
                  <a:lnTo>
                    <a:pt x="35507" y="6874923"/>
                  </a:lnTo>
                  <a:cubicBezTo>
                    <a:pt x="26090" y="6874923"/>
                    <a:pt x="17059" y="6871182"/>
                    <a:pt x="10400" y="6864523"/>
                  </a:cubicBezTo>
                  <a:cubicBezTo>
                    <a:pt x="3741" y="6857864"/>
                    <a:pt x="0" y="6848833"/>
                    <a:pt x="0" y="6839416"/>
                  </a:cubicBezTo>
                  <a:lnTo>
                    <a:pt x="0" y="35507"/>
                  </a:lnTo>
                  <a:cubicBezTo>
                    <a:pt x="0" y="26090"/>
                    <a:pt x="3741" y="17059"/>
                    <a:pt x="10400" y="10400"/>
                  </a:cubicBezTo>
                  <a:cubicBezTo>
                    <a:pt x="17059" y="3741"/>
                    <a:pt x="26090" y="0"/>
                    <a:pt x="35507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8F8F8">
                    <a:alpha val="0"/>
                  </a:srgbClr>
                </a:gs>
                <a:gs pos="50000">
                  <a:srgbClr val="FFFFFF">
                    <a:alpha val="92000"/>
                  </a:srgbClr>
                </a:gs>
                <a:gs pos="100000">
                  <a:srgbClr val="024928">
                    <a:alpha val="92000"/>
                  </a:srgbClr>
                </a:gs>
              </a:gsLst>
              <a:lin ang="0"/>
            </a:gra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2928725" cy="69130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31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508306" y="539507"/>
            <a:ext cx="2002373" cy="978385"/>
          </a:xfrm>
          <a:custGeom>
            <a:avLst/>
            <a:gdLst/>
            <a:ahLst/>
            <a:cxnLst/>
            <a:rect r="r" b="b" t="t" l="l"/>
            <a:pathLst>
              <a:path h="978385" w="2002373">
                <a:moveTo>
                  <a:pt x="0" y="0"/>
                </a:moveTo>
                <a:lnTo>
                  <a:pt x="2002373" y="0"/>
                </a:lnTo>
                <a:lnTo>
                  <a:pt x="2002373" y="978386"/>
                </a:lnTo>
                <a:lnTo>
                  <a:pt x="0" y="9783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52494" r="0" b="-52166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2662638" y="8670925"/>
            <a:ext cx="13540492" cy="1136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50"/>
              </a:lnSpc>
            </a:pPr>
            <a:r>
              <a:rPr lang="en-US" b="true" sz="3500" i="true" spc="-157">
                <a:solidFill>
                  <a:srgbClr val="FF3131"/>
                </a:solidFill>
                <a:latin typeface="Georgia Pro Bold Italics"/>
                <a:ea typeface="Georgia Pro Bold Italics"/>
                <a:cs typeface="Georgia Pro Bold Italics"/>
                <a:sym typeface="Georgia Pro Bold Italics"/>
              </a:rPr>
              <a:t>DO USUNIĘCIA – PLIK NIE MOŻE PRZEKROCZYĆ  8 STRON </a:t>
            </a:r>
          </a:p>
          <a:p>
            <a:pPr algn="ctr">
              <a:lnSpc>
                <a:spcPts val="4550"/>
              </a:lnSpc>
            </a:pPr>
            <a:r>
              <a:rPr lang="en-US" b="true" sz="3500" i="true" spc="-157">
                <a:solidFill>
                  <a:srgbClr val="FF3131"/>
                </a:solidFill>
                <a:latin typeface="Georgia Pro Bold Italics"/>
                <a:ea typeface="Georgia Pro Bold Italics"/>
                <a:cs typeface="Georgia Pro Bold Italics"/>
                <a:sym typeface="Georgia Pro Bold Italics"/>
              </a:rPr>
              <a:t>(W PRZECIWNYM RAZIE DYSKWALIFIKACJA)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13001701" y="-1746640"/>
            <a:ext cx="5710506" cy="2633937"/>
            <a:chOff x="0" y="0"/>
            <a:chExt cx="7614009" cy="3511916"/>
          </a:xfrm>
        </p:grpSpPr>
        <p:grpSp>
          <p:nvGrpSpPr>
            <p:cNvPr name="Group 15" id="15"/>
            <p:cNvGrpSpPr/>
            <p:nvPr/>
          </p:nvGrpSpPr>
          <p:grpSpPr>
            <a:xfrm rot="0">
              <a:off x="0" y="0"/>
              <a:ext cx="7614009" cy="3511916"/>
              <a:chOff x="0" y="0"/>
              <a:chExt cx="2159814" cy="996201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2159814" cy="996201"/>
              </a:xfrm>
              <a:custGeom>
                <a:avLst/>
                <a:gdLst/>
                <a:ahLst/>
                <a:cxnLst/>
                <a:rect r="r" b="b" t="t" l="l"/>
                <a:pathLst>
                  <a:path h="996201" w="2159814">
                    <a:moveTo>
                      <a:pt x="56644" y="0"/>
                    </a:moveTo>
                    <a:lnTo>
                      <a:pt x="2103170" y="0"/>
                    </a:lnTo>
                    <a:cubicBezTo>
                      <a:pt x="2134453" y="0"/>
                      <a:pt x="2159814" y="25361"/>
                      <a:pt x="2159814" y="56644"/>
                    </a:cubicBezTo>
                    <a:lnTo>
                      <a:pt x="2159814" y="939557"/>
                    </a:lnTo>
                    <a:cubicBezTo>
                      <a:pt x="2159814" y="970841"/>
                      <a:pt x="2134453" y="996201"/>
                      <a:pt x="2103170" y="996201"/>
                    </a:cubicBezTo>
                    <a:lnTo>
                      <a:pt x="56644" y="996201"/>
                    </a:lnTo>
                    <a:cubicBezTo>
                      <a:pt x="25361" y="996201"/>
                      <a:pt x="0" y="970841"/>
                      <a:pt x="0" y="939557"/>
                    </a:cubicBezTo>
                    <a:lnTo>
                      <a:pt x="0" y="56644"/>
                    </a:lnTo>
                    <a:cubicBezTo>
                      <a:pt x="0" y="25361"/>
                      <a:pt x="25361" y="0"/>
                      <a:pt x="5664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-38100"/>
                <a:ext cx="2159814" cy="103430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Freeform 18" id="18"/>
            <p:cNvSpPr/>
            <p:nvPr/>
          </p:nvSpPr>
          <p:spPr>
            <a:xfrm flipH="false" flipV="false" rot="0">
              <a:off x="193492" y="2485567"/>
              <a:ext cx="2843335" cy="884988"/>
            </a:xfrm>
            <a:custGeom>
              <a:avLst/>
              <a:gdLst/>
              <a:ahLst/>
              <a:cxnLst/>
              <a:rect r="r" b="b" t="t" l="l"/>
              <a:pathLst>
                <a:path h="884988" w="2843335">
                  <a:moveTo>
                    <a:pt x="0" y="0"/>
                  </a:moveTo>
                  <a:lnTo>
                    <a:pt x="2843336" y="0"/>
                  </a:lnTo>
                  <a:lnTo>
                    <a:pt x="2843336" y="884988"/>
                  </a:lnTo>
                  <a:lnTo>
                    <a:pt x="0" y="8849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TextBox 19" id="19"/>
            <p:cNvSpPr txBox="true"/>
            <p:nvPr/>
          </p:nvSpPr>
          <p:spPr>
            <a:xfrm rot="0">
              <a:off x="3194547" y="2570007"/>
              <a:ext cx="3552906" cy="6875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019"/>
                </a:lnSpc>
              </a:pPr>
              <a:r>
                <a:rPr lang="en-US" sz="728" b="true">
                  <a:solidFill>
                    <a:srgbClr val="354D45"/>
                  </a:solidFill>
                  <a:latin typeface="Ubuntu Bold"/>
                  <a:ea typeface="Ubuntu Bold"/>
                  <a:cs typeface="Ubuntu Bold"/>
                  <a:sym typeface="Ubuntu Bold"/>
                </a:rPr>
                <a:t>Zadanie publiczne współfinansowane ze środków otrzymanych w 2025 r od Ministra Nauki i Szkolnictwa Wyższego w ramach konkursu </a:t>
              </a:r>
              <a:r>
                <a:rPr lang="en-US" sz="728" i="true" b="true">
                  <a:solidFill>
                    <a:srgbClr val="354D45"/>
                  </a:solidFill>
                  <a:latin typeface="Ubuntu Bold Italics"/>
                  <a:ea typeface="Ubuntu Bold Italics"/>
                  <a:cs typeface="Ubuntu Bold Italics"/>
                  <a:sym typeface="Ubuntu Bold Italics"/>
                </a:rPr>
                <a:t>„Organizowanie i animowanie działań na rzecz środowiska akademickiego”.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77" r="0" b="-927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08306" y="8871924"/>
            <a:ext cx="2154332" cy="772752"/>
          </a:xfrm>
          <a:custGeom>
            <a:avLst/>
            <a:gdLst/>
            <a:ahLst/>
            <a:cxnLst/>
            <a:rect r="r" b="b" t="t" l="l"/>
            <a:pathLst>
              <a:path h="772752" w="2154332">
                <a:moveTo>
                  <a:pt x="0" y="0"/>
                </a:moveTo>
                <a:lnTo>
                  <a:pt x="2154332" y="0"/>
                </a:lnTo>
                <a:lnTo>
                  <a:pt x="2154332" y="772752"/>
                </a:lnTo>
                <a:lnTo>
                  <a:pt x="0" y="7727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766" t="-11696" r="-8351" b="-10025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174100" y="2437803"/>
            <a:ext cx="15939801" cy="1085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50"/>
              </a:lnSpc>
            </a:pPr>
            <a:r>
              <a:rPr lang="en-US" b="true" sz="7500" spc="-337">
                <a:solidFill>
                  <a:srgbClr val="FFFFFF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Dodatkowe informacje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2368940" y="4037146"/>
            <a:ext cx="13550120" cy="4324149"/>
            <a:chOff x="0" y="0"/>
            <a:chExt cx="3568756" cy="113887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568756" cy="1138871"/>
            </a:xfrm>
            <a:custGeom>
              <a:avLst/>
              <a:gdLst/>
              <a:ahLst/>
              <a:cxnLst/>
              <a:rect r="r" b="b" t="t" l="l"/>
              <a:pathLst>
                <a:path h="1138871" w="3568756">
                  <a:moveTo>
                    <a:pt x="11427" y="0"/>
                  </a:moveTo>
                  <a:lnTo>
                    <a:pt x="3557329" y="0"/>
                  </a:lnTo>
                  <a:cubicBezTo>
                    <a:pt x="3563640" y="0"/>
                    <a:pt x="3568756" y="5116"/>
                    <a:pt x="3568756" y="11427"/>
                  </a:cubicBezTo>
                  <a:lnTo>
                    <a:pt x="3568756" y="1127443"/>
                  </a:lnTo>
                  <a:cubicBezTo>
                    <a:pt x="3568756" y="1133754"/>
                    <a:pt x="3563640" y="1138871"/>
                    <a:pt x="3557329" y="1138871"/>
                  </a:cubicBezTo>
                  <a:lnTo>
                    <a:pt x="11427" y="1138871"/>
                  </a:lnTo>
                  <a:cubicBezTo>
                    <a:pt x="5116" y="1138871"/>
                    <a:pt x="0" y="1133754"/>
                    <a:pt x="0" y="1127443"/>
                  </a:cubicBezTo>
                  <a:lnTo>
                    <a:pt x="0" y="11427"/>
                  </a:lnTo>
                  <a:cubicBezTo>
                    <a:pt x="0" y="5116"/>
                    <a:pt x="5116" y="0"/>
                    <a:pt x="11427" y="0"/>
                  </a:cubicBez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3568756" cy="11674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1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3042409" y="5040346"/>
            <a:ext cx="12203182" cy="2279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50"/>
              </a:lnSpc>
            </a:pPr>
            <a:r>
              <a:rPr lang="en-US" sz="3500" i="true" spc="-157">
                <a:solidFill>
                  <a:srgbClr val="FFFFFF"/>
                </a:solidFill>
                <a:latin typeface="Georgia Pro Italics"/>
                <a:ea typeface="Georgia Pro Italics"/>
                <a:cs typeface="Georgia Pro Italics"/>
                <a:sym typeface="Georgia Pro Italics"/>
              </a:rPr>
              <a:t>Ten slajd pozostaje do dowolnego zagospodarowania – </a:t>
            </a:r>
          </a:p>
          <a:p>
            <a:pPr algn="ctr">
              <a:lnSpc>
                <a:spcPts val="4550"/>
              </a:lnSpc>
            </a:pPr>
            <a:r>
              <a:rPr lang="en-US" sz="3500" i="true" spc="-157">
                <a:solidFill>
                  <a:srgbClr val="FFFFFF"/>
                </a:solidFill>
                <a:latin typeface="Georgia Pro Italics"/>
                <a:ea typeface="Georgia Pro Italics"/>
                <a:cs typeface="Georgia Pro Italics"/>
                <a:sym typeface="Georgia Pro Italics"/>
              </a:rPr>
              <a:t>możesz umieścić na nim zdjęcia, dodatkowe opisy lub inne treści uzupełniające prezentację. </a:t>
            </a:r>
          </a:p>
          <a:p>
            <a:pPr algn="ctr">
              <a:lnSpc>
                <a:spcPts val="4550"/>
              </a:lnSpc>
            </a:pPr>
            <a:r>
              <a:rPr lang="en-US" sz="3500" i="true" spc="-157">
                <a:solidFill>
                  <a:srgbClr val="FFFFFF"/>
                </a:solidFill>
                <a:latin typeface="Georgia Pro Italics"/>
                <a:ea typeface="Georgia Pro Italics"/>
                <a:cs typeface="Georgia Pro Italics"/>
                <a:sym typeface="Georgia Pro Italics"/>
              </a:rPr>
              <a:t>Jeśli nie jest potrzebny, po prostu go usuń.</a:t>
            </a:r>
          </a:p>
        </p:txBody>
      </p:sp>
      <p:grpSp>
        <p:nvGrpSpPr>
          <p:cNvPr name="Group 9" id="9"/>
          <p:cNvGrpSpPr/>
          <p:nvPr/>
        </p:nvGrpSpPr>
        <p:grpSpPr>
          <a:xfrm rot="-6223400">
            <a:off x="-382741" y="-14164457"/>
            <a:ext cx="11120003" cy="26103224"/>
            <a:chOff x="0" y="0"/>
            <a:chExt cx="2928725" cy="687492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928725" cy="6874923"/>
            </a:xfrm>
            <a:custGeom>
              <a:avLst/>
              <a:gdLst/>
              <a:ahLst/>
              <a:cxnLst/>
              <a:rect r="r" b="b" t="t" l="l"/>
              <a:pathLst>
                <a:path h="6874923" w="2928725">
                  <a:moveTo>
                    <a:pt x="35507" y="0"/>
                  </a:moveTo>
                  <a:lnTo>
                    <a:pt x="2893218" y="0"/>
                  </a:lnTo>
                  <a:cubicBezTo>
                    <a:pt x="2902635" y="0"/>
                    <a:pt x="2911666" y="3741"/>
                    <a:pt x="2918325" y="10400"/>
                  </a:cubicBezTo>
                  <a:cubicBezTo>
                    <a:pt x="2924984" y="17059"/>
                    <a:pt x="2928725" y="26090"/>
                    <a:pt x="2928725" y="35507"/>
                  </a:cubicBezTo>
                  <a:lnTo>
                    <a:pt x="2928725" y="6839416"/>
                  </a:lnTo>
                  <a:cubicBezTo>
                    <a:pt x="2928725" y="6859026"/>
                    <a:pt x="2912828" y="6874923"/>
                    <a:pt x="2893218" y="6874923"/>
                  </a:cubicBezTo>
                  <a:lnTo>
                    <a:pt x="35507" y="6874923"/>
                  </a:lnTo>
                  <a:cubicBezTo>
                    <a:pt x="26090" y="6874923"/>
                    <a:pt x="17059" y="6871182"/>
                    <a:pt x="10400" y="6864523"/>
                  </a:cubicBezTo>
                  <a:cubicBezTo>
                    <a:pt x="3741" y="6857864"/>
                    <a:pt x="0" y="6848833"/>
                    <a:pt x="0" y="6839416"/>
                  </a:cubicBezTo>
                  <a:lnTo>
                    <a:pt x="0" y="35507"/>
                  </a:lnTo>
                  <a:cubicBezTo>
                    <a:pt x="0" y="26090"/>
                    <a:pt x="3741" y="17059"/>
                    <a:pt x="10400" y="10400"/>
                  </a:cubicBezTo>
                  <a:cubicBezTo>
                    <a:pt x="17059" y="3741"/>
                    <a:pt x="26090" y="0"/>
                    <a:pt x="35507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8F8F8">
                    <a:alpha val="0"/>
                  </a:srgbClr>
                </a:gs>
                <a:gs pos="50000">
                  <a:srgbClr val="FFFFFF">
                    <a:alpha val="92000"/>
                  </a:srgbClr>
                </a:gs>
                <a:gs pos="100000">
                  <a:srgbClr val="024928">
                    <a:alpha val="92000"/>
                  </a:srgbClr>
                </a:gs>
              </a:gsLst>
              <a:lin ang="0"/>
            </a:gra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2928725" cy="69130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31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508306" y="539507"/>
            <a:ext cx="2002373" cy="978385"/>
          </a:xfrm>
          <a:custGeom>
            <a:avLst/>
            <a:gdLst/>
            <a:ahLst/>
            <a:cxnLst/>
            <a:rect r="r" b="b" t="t" l="l"/>
            <a:pathLst>
              <a:path h="978385" w="2002373">
                <a:moveTo>
                  <a:pt x="0" y="0"/>
                </a:moveTo>
                <a:lnTo>
                  <a:pt x="2002373" y="0"/>
                </a:lnTo>
                <a:lnTo>
                  <a:pt x="2002373" y="978386"/>
                </a:lnTo>
                <a:lnTo>
                  <a:pt x="0" y="9783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52494" r="0" b="-52166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2662638" y="8670925"/>
            <a:ext cx="13540492" cy="1136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50"/>
              </a:lnSpc>
            </a:pPr>
            <a:r>
              <a:rPr lang="en-US" b="true" sz="3500" i="true" spc="-157">
                <a:solidFill>
                  <a:srgbClr val="FF3131"/>
                </a:solidFill>
                <a:latin typeface="Georgia Pro Bold Italics"/>
                <a:ea typeface="Georgia Pro Bold Italics"/>
                <a:cs typeface="Georgia Pro Bold Italics"/>
                <a:sym typeface="Georgia Pro Bold Italics"/>
              </a:rPr>
              <a:t>DO USUNIĘCIA – PLIK NIE MOŻE PRZEKROCZYĆ 8 STRON </a:t>
            </a:r>
          </a:p>
          <a:p>
            <a:pPr algn="ctr">
              <a:lnSpc>
                <a:spcPts val="4550"/>
              </a:lnSpc>
            </a:pPr>
            <a:r>
              <a:rPr lang="en-US" b="true" sz="3500" i="true" spc="-157">
                <a:solidFill>
                  <a:srgbClr val="FF3131"/>
                </a:solidFill>
                <a:latin typeface="Georgia Pro Bold Italics"/>
                <a:ea typeface="Georgia Pro Bold Italics"/>
                <a:cs typeface="Georgia Pro Bold Italics"/>
                <a:sym typeface="Georgia Pro Bold Italics"/>
              </a:rPr>
              <a:t>(W PRZECIWNYM RAZIE DYSKWALIFIKACJA)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13001701" y="-1746640"/>
            <a:ext cx="5710506" cy="2633937"/>
            <a:chOff x="0" y="0"/>
            <a:chExt cx="7614009" cy="3511916"/>
          </a:xfrm>
        </p:grpSpPr>
        <p:grpSp>
          <p:nvGrpSpPr>
            <p:cNvPr name="Group 15" id="15"/>
            <p:cNvGrpSpPr/>
            <p:nvPr/>
          </p:nvGrpSpPr>
          <p:grpSpPr>
            <a:xfrm rot="0">
              <a:off x="0" y="0"/>
              <a:ext cx="7614009" cy="3511916"/>
              <a:chOff x="0" y="0"/>
              <a:chExt cx="2159814" cy="996201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2159814" cy="996201"/>
              </a:xfrm>
              <a:custGeom>
                <a:avLst/>
                <a:gdLst/>
                <a:ahLst/>
                <a:cxnLst/>
                <a:rect r="r" b="b" t="t" l="l"/>
                <a:pathLst>
                  <a:path h="996201" w="2159814">
                    <a:moveTo>
                      <a:pt x="56644" y="0"/>
                    </a:moveTo>
                    <a:lnTo>
                      <a:pt x="2103170" y="0"/>
                    </a:lnTo>
                    <a:cubicBezTo>
                      <a:pt x="2134453" y="0"/>
                      <a:pt x="2159814" y="25361"/>
                      <a:pt x="2159814" y="56644"/>
                    </a:cubicBezTo>
                    <a:lnTo>
                      <a:pt x="2159814" y="939557"/>
                    </a:lnTo>
                    <a:cubicBezTo>
                      <a:pt x="2159814" y="970841"/>
                      <a:pt x="2134453" y="996201"/>
                      <a:pt x="2103170" y="996201"/>
                    </a:cubicBezTo>
                    <a:lnTo>
                      <a:pt x="56644" y="996201"/>
                    </a:lnTo>
                    <a:cubicBezTo>
                      <a:pt x="25361" y="996201"/>
                      <a:pt x="0" y="970841"/>
                      <a:pt x="0" y="939557"/>
                    </a:cubicBezTo>
                    <a:lnTo>
                      <a:pt x="0" y="56644"/>
                    </a:lnTo>
                    <a:cubicBezTo>
                      <a:pt x="0" y="25361"/>
                      <a:pt x="25361" y="0"/>
                      <a:pt x="5664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-38100"/>
                <a:ext cx="2159814" cy="103430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Freeform 18" id="18"/>
            <p:cNvSpPr/>
            <p:nvPr/>
          </p:nvSpPr>
          <p:spPr>
            <a:xfrm flipH="false" flipV="false" rot="0">
              <a:off x="193492" y="2485567"/>
              <a:ext cx="2843335" cy="884988"/>
            </a:xfrm>
            <a:custGeom>
              <a:avLst/>
              <a:gdLst/>
              <a:ahLst/>
              <a:cxnLst/>
              <a:rect r="r" b="b" t="t" l="l"/>
              <a:pathLst>
                <a:path h="884988" w="2843335">
                  <a:moveTo>
                    <a:pt x="0" y="0"/>
                  </a:moveTo>
                  <a:lnTo>
                    <a:pt x="2843336" y="0"/>
                  </a:lnTo>
                  <a:lnTo>
                    <a:pt x="2843336" y="884988"/>
                  </a:lnTo>
                  <a:lnTo>
                    <a:pt x="0" y="8849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TextBox 19" id="19"/>
            <p:cNvSpPr txBox="true"/>
            <p:nvPr/>
          </p:nvSpPr>
          <p:spPr>
            <a:xfrm rot="0">
              <a:off x="3194547" y="2570007"/>
              <a:ext cx="3552906" cy="6875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019"/>
                </a:lnSpc>
              </a:pPr>
              <a:r>
                <a:rPr lang="en-US" sz="728" b="true">
                  <a:solidFill>
                    <a:srgbClr val="354D45"/>
                  </a:solidFill>
                  <a:latin typeface="Ubuntu Bold"/>
                  <a:ea typeface="Ubuntu Bold"/>
                  <a:cs typeface="Ubuntu Bold"/>
                  <a:sym typeface="Ubuntu Bold"/>
                </a:rPr>
                <a:t>Zadanie publiczne współfinansowane ze środków otrzymanych w 2025 r od Ministra Nauki i Szkolnictwa Wyższego w ramach konkursu </a:t>
              </a:r>
              <a:r>
                <a:rPr lang="en-US" sz="728" i="true" b="true">
                  <a:solidFill>
                    <a:srgbClr val="354D45"/>
                  </a:solidFill>
                  <a:latin typeface="Ubuntu Bold Italics"/>
                  <a:ea typeface="Ubuntu Bold Italics"/>
                  <a:cs typeface="Ubuntu Bold Italics"/>
                  <a:sym typeface="Ubuntu Bold Italics"/>
                </a:rPr>
                <a:t>„Organizowanie i animowanie działań na rzecz środowiska akademickiego”.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77" r="0" b="-927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08306" y="8871924"/>
            <a:ext cx="2154332" cy="772752"/>
          </a:xfrm>
          <a:custGeom>
            <a:avLst/>
            <a:gdLst/>
            <a:ahLst/>
            <a:cxnLst/>
            <a:rect r="r" b="b" t="t" l="l"/>
            <a:pathLst>
              <a:path h="772752" w="2154332">
                <a:moveTo>
                  <a:pt x="0" y="0"/>
                </a:moveTo>
                <a:lnTo>
                  <a:pt x="2154332" y="0"/>
                </a:lnTo>
                <a:lnTo>
                  <a:pt x="2154332" y="772752"/>
                </a:lnTo>
                <a:lnTo>
                  <a:pt x="0" y="7727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766" t="-11696" r="-8351" b="-10025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174100" y="2437803"/>
            <a:ext cx="15939801" cy="1085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50"/>
              </a:lnSpc>
            </a:pPr>
            <a:r>
              <a:rPr lang="en-US" b="true" sz="7500" spc="-337">
                <a:solidFill>
                  <a:srgbClr val="FFFFFF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Dodatkowe informacje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2368940" y="4037146"/>
            <a:ext cx="13550120" cy="4324149"/>
            <a:chOff x="0" y="0"/>
            <a:chExt cx="3568756" cy="113887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568756" cy="1138871"/>
            </a:xfrm>
            <a:custGeom>
              <a:avLst/>
              <a:gdLst/>
              <a:ahLst/>
              <a:cxnLst/>
              <a:rect r="r" b="b" t="t" l="l"/>
              <a:pathLst>
                <a:path h="1138871" w="3568756">
                  <a:moveTo>
                    <a:pt x="11427" y="0"/>
                  </a:moveTo>
                  <a:lnTo>
                    <a:pt x="3557329" y="0"/>
                  </a:lnTo>
                  <a:cubicBezTo>
                    <a:pt x="3563640" y="0"/>
                    <a:pt x="3568756" y="5116"/>
                    <a:pt x="3568756" y="11427"/>
                  </a:cubicBezTo>
                  <a:lnTo>
                    <a:pt x="3568756" y="1127443"/>
                  </a:lnTo>
                  <a:cubicBezTo>
                    <a:pt x="3568756" y="1133754"/>
                    <a:pt x="3563640" y="1138871"/>
                    <a:pt x="3557329" y="1138871"/>
                  </a:cubicBezTo>
                  <a:lnTo>
                    <a:pt x="11427" y="1138871"/>
                  </a:lnTo>
                  <a:cubicBezTo>
                    <a:pt x="5116" y="1138871"/>
                    <a:pt x="0" y="1133754"/>
                    <a:pt x="0" y="1127443"/>
                  </a:cubicBezTo>
                  <a:lnTo>
                    <a:pt x="0" y="11427"/>
                  </a:lnTo>
                  <a:cubicBezTo>
                    <a:pt x="0" y="5116"/>
                    <a:pt x="5116" y="0"/>
                    <a:pt x="11427" y="0"/>
                  </a:cubicBez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3568756" cy="11674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1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3042409" y="5040346"/>
            <a:ext cx="12203182" cy="2279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50"/>
              </a:lnSpc>
            </a:pPr>
            <a:r>
              <a:rPr lang="en-US" sz="3500" i="true" spc="-157">
                <a:solidFill>
                  <a:srgbClr val="FFFFFF"/>
                </a:solidFill>
                <a:latin typeface="Georgia Pro Italics"/>
                <a:ea typeface="Georgia Pro Italics"/>
                <a:cs typeface="Georgia Pro Italics"/>
                <a:sym typeface="Georgia Pro Italics"/>
              </a:rPr>
              <a:t>Ten slajd pozostaje do dowolnego zagospodarowania – </a:t>
            </a:r>
          </a:p>
          <a:p>
            <a:pPr algn="ctr">
              <a:lnSpc>
                <a:spcPts val="4550"/>
              </a:lnSpc>
            </a:pPr>
            <a:r>
              <a:rPr lang="en-US" sz="3500" i="true" spc="-157">
                <a:solidFill>
                  <a:srgbClr val="FFFFFF"/>
                </a:solidFill>
                <a:latin typeface="Georgia Pro Italics"/>
                <a:ea typeface="Georgia Pro Italics"/>
                <a:cs typeface="Georgia Pro Italics"/>
                <a:sym typeface="Georgia Pro Italics"/>
              </a:rPr>
              <a:t>możesz umieścić na nim zdjęcia, dodatkowe opisy lub inne treści uzupełniające prezentację. </a:t>
            </a:r>
          </a:p>
          <a:p>
            <a:pPr algn="ctr">
              <a:lnSpc>
                <a:spcPts val="4550"/>
              </a:lnSpc>
            </a:pPr>
            <a:r>
              <a:rPr lang="en-US" sz="3500" i="true" spc="-157">
                <a:solidFill>
                  <a:srgbClr val="FFFFFF"/>
                </a:solidFill>
                <a:latin typeface="Georgia Pro Italics"/>
                <a:ea typeface="Georgia Pro Italics"/>
                <a:cs typeface="Georgia Pro Italics"/>
                <a:sym typeface="Georgia Pro Italics"/>
              </a:rPr>
              <a:t>Jeśli nie jest potrzebny, po prostu go usuń.</a:t>
            </a:r>
          </a:p>
        </p:txBody>
      </p:sp>
      <p:grpSp>
        <p:nvGrpSpPr>
          <p:cNvPr name="Group 9" id="9"/>
          <p:cNvGrpSpPr/>
          <p:nvPr/>
        </p:nvGrpSpPr>
        <p:grpSpPr>
          <a:xfrm rot="-6223400">
            <a:off x="-382741" y="-14164457"/>
            <a:ext cx="11120003" cy="26103224"/>
            <a:chOff x="0" y="0"/>
            <a:chExt cx="2928725" cy="687492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928725" cy="6874923"/>
            </a:xfrm>
            <a:custGeom>
              <a:avLst/>
              <a:gdLst/>
              <a:ahLst/>
              <a:cxnLst/>
              <a:rect r="r" b="b" t="t" l="l"/>
              <a:pathLst>
                <a:path h="6874923" w="2928725">
                  <a:moveTo>
                    <a:pt x="35507" y="0"/>
                  </a:moveTo>
                  <a:lnTo>
                    <a:pt x="2893218" y="0"/>
                  </a:lnTo>
                  <a:cubicBezTo>
                    <a:pt x="2902635" y="0"/>
                    <a:pt x="2911666" y="3741"/>
                    <a:pt x="2918325" y="10400"/>
                  </a:cubicBezTo>
                  <a:cubicBezTo>
                    <a:pt x="2924984" y="17059"/>
                    <a:pt x="2928725" y="26090"/>
                    <a:pt x="2928725" y="35507"/>
                  </a:cubicBezTo>
                  <a:lnTo>
                    <a:pt x="2928725" y="6839416"/>
                  </a:lnTo>
                  <a:cubicBezTo>
                    <a:pt x="2928725" y="6859026"/>
                    <a:pt x="2912828" y="6874923"/>
                    <a:pt x="2893218" y="6874923"/>
                  </a:cubicBezTo>
                  <a:lnTo>
                    <a:pt x="35507" y="6874923"/>
                  </a:lnTo>
                  <a:cubicBezTo>
                    <a:pt x="26090" y="6874923"/>
                    <a:pt x="17059" y="6871182"/>
                    <a:pt x="10400" y="6864523"/>
                  </a:cubicBezTo>
                  <a:cubicBezTo>
                    <a:pt x="3741" y="6857864"/>
                    <a:pt x="0" y="6848833"/>
                    <a:pt x="0" y="6839416"/>
                  </a:cubicBezTo>
                  <a:lnTo>
                    <a:pt x="0" y="35507"/>
                  </a:lnTo>
                  <a:cubicBezTo>
                    <a:pt x="0" y="26090"/>
                    <a:pt x="3741" y="17059"/>
                    <a:pt x="10400" y="10400"/>
                  </a:cubicBezTo>
                  <a:cubicBezTo>
                    <a:pt x="17059" y="3741"/>
                    <a:pt x="26090" y="0"/>
                    <a:pt x="35507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8F8F8">
                    <a:alpha val="0"/>
                  </a:srgbClr>
                </a:gs>
                <a:gs pos="50000">
                  <a:srgbClr val="FFFFFF">
                    <a:alpha val="92000"/>
                  </a:srgbClr>
                </a:gs>
                <a:gs pos="100000">
                  <a:srgbClr val="024928">
                    <a:alpha val="92000"/>
                  </a:srgbClr>
                </a:gs>
              </a:gsLst>
              <a:lin ang="0"/>
            </a:gra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2928725" cy="69130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31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508306" y="539507"/>
            <a:ext cx="2002373" cy="978385"/>
          </a:xfrm>
          <a:custGeom>
            <a:avLst/>
            <a:gdLst/>
            <a:ahLst/>
            <a:cxnLst/>
            <a:rect r="r" b="b" t="t" l="l"/>
            <a:pathLst>
              <a:path h="978385" w="2002373">
                <a:moveTo>
                  <a:pt x="0" y="0"/>
                </a:moveTo>
                <a:lnTo>
                  <a:pt x="2002373" y="0"/>
                </a:lnTo>
                <a:lnTo>
                  <a:pt x="2002373" y="978386"/>
                </a:lnTo>
                <a:lnTo>
                  <a:pt x="0" y="9783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52494" r="0" b="-52166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2662638" y="8670925"/>
            <a:ext cx="13540492" cy="1136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50"/>
              </a:lnSpc>
            </a:pPr>
            <a:r>
              <a:rPr lang="en-US" b="true" sz="3500" i="true" spc="-157">
                <a:solidFill>
                  <a:srgbClr val="FF3131"/>
                </a:solidFill>
                <a:latin typeface="Georgia Pro Bold Italics"/>
                <a:ea typeface="Georgia Pro Bold Italics"/>
                <a:cs typeface="Georgia Pro Bold Italics"/>
                <a:sym typeface="Georgia Pro Bold Italics"/>
              </a:rPr>
              <a:t>DO USUNIĘCIA – PLIK NIE MOŻE PRZEKROCZYĆ 8 STRON </a:t>
            </a:r>
          </a:p>
          <a:p>
            <a:pPr algn="ctr">
              <a:lnSpc>
                <a:spcPts val="4550"/>
              </a:lnSpc>
            </a:pPr>
            <a:r>
              <a:rPr lang="en-US" b="true" sz="3500" i="true" spc="-157">
                <a:solidFill>
                  <a:srgbClr val="FF3131"/>
                </a:solidFill>
                <a:latin typeface="Georgia Pro Bold Italics"/>
                <a:ea typeface="Georgia Pro Bold Italics"/>
                <a:cs typeface="Georgia Pro Bold Italics"/>
                <a:sym typeface="Georgia Pro Bold Italics"/>
              </a:rPr>
              <a:t>(W PRZECIWNYM RAZIE DYSKWALIFIKACJA)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13001701" y="-1746640"/>
            <a:ext cx="5710506" cy="2633937"/>
            <a:chOff x="0" y="0"/>
            <a:chExt cx="7614009" cy="3511916"/>
          </a:xfrm>
        </p:grpSpPr>
        <p:grpSp>
          <p:nvGrpSpPr>
            <p:cNvPr name="Group 15" id="15"/>
            <p:cNvGrpSpPr/>
            <p:nvPr/>
          </p:nvGrpSpPr>
          <p:grpSpPr>
            <a:xfrm rot="0">
              <a:off x="0" y="0"/>
              <a:ext cx="7614009" cy="3511916"/>
              <a:chOff x="0" y="0"/>
              <a:chExt cx="2159814" cy="996201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2159814" cy="996201"/>
              </a:xfrm>
              <a:custGeom>
                <a:avLst/>
                <a:gdLst/>
                <a:ahLst/>
                <a:cxnLst/>
                <a:rect r="r" b="b" t="t" l="l"/>
                <a:pathLst>
                  <a:path h="996201" w="2159814">
                    <a:moveTo>
                      <a:pt x="56644" y="0"/>
                    </a:moveTo>
                    <a:lnTo>
                      <a:pt x="2103170" y="0"/>
                    </a:lnTo>
                    <a:cubicBezTo>
                      <a:pt x="2134453" y="0"/>
                      <a:pt x="2159814" y="25361"/>
                      <a:pt x="2159814" y="56644"/>
                    </a:cubicBezTo>
                    <a:lnTo>
                      <a:pt x="2159814" y="939557"/>
                    </a:lnTo>
                    <a:cubicBezTo>
                      <a:pt x="2159814" y="970841"/>
                      <a:pt x="2134453" y="996201"/>
                      <a:pt x="2103170" y="996201"/>
                    </a:cubicBezTo>
                    <a:lnTo>
                      <a:pt x="56644" y="996201"/>
                    </a:lnTo>
                    <a:cubicBezTo>
                      <a:pt x="25361" y="996201"/>
                      <a:pt x="0" y="970841"/>
                      <a:pt x="0" y="939557"/>
                    </a:cubicBezTo>
                    <a:lnTo>
                      <a:pt x="0" y="56644"/>
                    </a:lnTo>
                    <a:cubicBezTo>
                      <a:pt x="0" y="25361"/>
                      <a:pt x="25361" y="0"/>
                      <a:pt x="5664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-38100"/>
                <a:ext cx="2159814" cy="103430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Freeform 18" id="18"/>
            <p:cNvSpPr/>
            <p:nvPr/>
          </p:nvSpPr>
          <p:spPr>
            <a:xfrm flipH="false" flipV="false" rot="0">
              <a:off x="193492" y="2485567"/>
              <a:ext cx="2843335" cy="884988"/>
            </a:xfrm>
            <a:custGeom>
              <a:avLst/>
              <a:gdLst/>
              <a:ahLst/>
              <a:cxnLst/>
              <a:rect r="r" b="b" t="t" l="l"/>
              <a:pathLst>
                <a:path h="884988" w="2843335">
                  <a:moveTo>
                    <a:pt x="0" y="0"/>
                  </a:moveTo>
                  <a:lnTo>
                    <a:pt x="2843336" y="0"/>
                  </a:lnTo>
                  <a:lnTo>
                    <a:pt x="2843336" y="884988"/>
                  </a:lnTo>
                  <a:lnTo>
                    <a:pt x="0" y="8849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TextBox 19" id="19"/>
            <p:cNvSpPr txBox="true"/>
            <p:nvPr/>
          </p:nvSpPr>
          <p:spPr>
            <a:xfrm rot="0">
              <a:off x="3194547" y="2570007"/>
              <a:ext cx="3552906" cy="6875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019"/>
                </a:lnSpc>
              </a:pPr>
              <a:r>
                <a:rPr lang="en-US" sz="728" b="true">
                  <a:solidFill>
                    <a:srgbClr val="354D45"/>
                  </a:solidFill>
                  <a:latin typeface="Ubuntu Bold"/>
                  <a:ea typeface="Ubuntu Bold"/>
                  <a:cs typeface="Ubuntu Bold"/>
                  <a:sym typeface="Ubuntu Bold"/>
                </a:rPr>
                <a:t>Zadanie publiczne współfinansowane ze środków otrzymanych w 2025 r od Ministra Nauki i Szkolnictwa Wyższego w ramach konkursu </a:t>
              </a:r>
              <a:r>
                <a:rPr lang="en-US" sz="728" i="true" b="true">
                  <a:solidFill>
                    <a:srgbClr val="354D45"/>
                  </a:solidFill>
                  <a:latin typeface="Ubuntu Bold Italics"/>
                  <a:ea typeface="Ubuntu Bold Italics"/>
                  <a:cs typeface="Ubuntu Bold Italics"/>
                  <a:sym typeface="Ubuntu Bold Italics"/>
                </a:rPr>
                <a:t>„Organizowanie i animowanie działań na rzecz środowiska akademickiego”.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77" r="0" b="-927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08306" y="8871924"/>
            <a:ext cx="2154332" cy="772752"/>
          </a:xfrm>
          <a:custGeom>
            <a:avLst/>
            <a:gdLst/>
            <a:ahLst/>
            <a:cxnLst/>
            <a:rect r="r" b="b" t="t" l="l"/>
            <a:pathLst>
              <a:path h="772752" w="2154332">
                <a:moveTo>
                  <a:pt x="0" y="0"/>
                </a:moveTo>
                <a:lnTo>
                  <a:pt x="2154332" y="0"/>
                </a:lnTo>
                <a:lnTo>
                  <a:pt x="2154332" y="772752"/>
                </a:lnTo>
                <a:lnTo>
                  <a:pt x="0" y="7727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766" t="-11696" r="-8351" b="-10025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174100" y="2437803"/>
            <a:ext cx="15939801" cy="1085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50"/>
              </a:lnSpc>
            </a:pPr>
            <a:r>
              <a:rPr lang="en-US" b="true" sz="7500" spc="-337">
                <a:solidFill>
                  <a:srgbClr val="FFFFFF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Dodatkowe informacje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2368940" y="4037146"/>
            <a:ext cx="13550120" cy="4324149"/>
            <a:chOff x="0" y="0"/>
            <a:chExt cx="3568756" cy="113887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568756" cy="1138871"/>
            </a:xfrm>
            <a:custGeom>
              <a:avLst/>
              <a:gdLst/>
              <a:ahLst/>
              <a:cxnLst/>
              <a:rect r="r" b="b" t="t" l="l"/>
              <a:pathLst>
                <a:path h="1138871" w="3568756">
                  <a:moveTo>
                    <a:pt x="11427" y="0"/>
                  </a:moveTo>
                  <a:lnTo>
                    <a:pt x="3557329" y="0"/>
                  </a:lnTo>
                  <a:cubicBezTo>
                    <a:pt x="3563640" y="0"/>
                    <a:pt x="3568756" y="5116"/>
                    <a:pt x="3568756" y="11427"/>
                  </a:cubicBezTo>
                  <a:lnTo>
                    <a:pt x="3568756" y="1127443"/>
                  </a:lnTo>
                  <a:cubicBezTo>
                    <a:pt x="3568756" y="1133754"/>
                    <a:pt x="3563640" y="1138871"/>
                    <a:pt x="3557329" y="1138871"/>
                  </a:cubicBezTo>
                  <a:lnTo>
                    <a:pt x="11427" y="1138871"/>
                  </a:lnTo>
                  <a:cubicBezTo>
                    <a:pt x="5116" y="1138871"/>
                    <a:pt x="0" y="1133754"/>
                    <a:pt x="0" y="1127443"/>
                  </a:cubicBezTo>
                  <a:lnTo>
                    <a:pt x="0" y="11427"/>
                  </a:lnTo>
                  <a:cubicBezTo>
                    <a:pt x="0" y="5116"/>
                    <a:pt x="5116" y="0"/>
                    <a:pt x="11427" y="0"/>
                  </a:cubicBez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3568756" cy="11674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1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3042409" y="5040346"/>
            <a:ext cx="12203182" cy="2279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50"/>
              </a:lnSpc>
            </a:pPr>
            <a:r>
              <a:rPr lang="en-US" sz="3500" i="true" spc="-157">
                <a:solidFill>
                  <a:srgbClr val="FFFFFF"/>
                </a:solidFill>
                <a:latin typeface="Georgia Pro Italics"/>
                <a:ea typeface="Georgia Pro Italics"/>
                <a:cs typeface="Georgia Pro Italics"/>
                <a:sym typeface="Georgia Pro Italics"/>
              </a:rPr>
              <a:t>Ten slajd pozostaje do dowolnego zagospodarowania – </a:t>
            </a:r>
          </a:p>
          <a:p>
            <a:pPr algn="ctr">
              <a:lnSpc>
                <a:spcPts val="4550"/>
              </a:lnSpc>
            </a:pPr>
            <a:r>
              <a:rPr lang="en-US" sz="3500" i="true" spc="-157">
                <a:solidFill>
                  <a:srgbClr val="FFFFFF"/>
                </a:solidFill>
                <a:latin typeface="Georgia Pro Italics"/>
                <a:ea typeface="Georgia Pro Italics"/>
                <a:cs typeface="Georgia Pro Italics"/>
                <a:sym typeface="Georgia Pro Italics"/>
              </a:rPr>
              <a:t>możesz umieścić na nim zdjęcia, dodatkowe opisy lub inne treści uzupełniające prezentację. </a:t>
            </a:r>
          </a:p>
          <a:p>
            <a:pPr algn="ctr">
              <a:lnSpc>
                <a:spcPts val="4550"/>
              </a:lnSpc>
            </a:pPr>
            <a:r>
              <a:rPr lang="en-US" sz="3500" i="true" spc="-157">
                <a:solidFill>
                  <a:srgbClr val="FFFFFF"/>
                </a:solidFill>
                <a:latin typeface="Georgia Pro Italics"/>
                <a:ea typeface="Georgia Pro Italics"/>
                <a:cs typeface="Georgia Pro Italics"/>
                <a:sym typeface="Georgia Pro Italics"/>
              </a:rPr>
              <a:t>Jeśli nie jest potrzebny, po prostu go usuń.</a:t>
            </a:r>
          </a:p>
        </p:txBody>
      </p:sp>
      <p:grpSp>
        <p:nvGrpSpPr>
          <p:cNvPr name="Group 9" id="9"/>
          <p:cNvGrpSpPr/>
          <p:nvPr/>
        </p:nvGrpSpPr>
        <p:grpSpPr>
          <a:xfrm rot="-6223400">
            <a:off x="-382741" y="-14164457"/>
            <a:ext cx="11120003" cy="26103224"/>
            <a:chOff x="0" y="0"/>
            <a:chExt cx="2928725" cy="687492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928725" cy="6874923"/>
            </a:xfrm>
            <a:custGeom>
              <a:avLst/>
              <a:gdLst/>
              <a:ahLst/>
              <a:cxnLst/>
              <a:rect r="r" b="b" t="t" l="l"/>
              <a:pathLst>
                <a:path h="6874923" w="2928725">
                  <a:moveTo>
                    <a:pt x="35507" y="0"/>
                  </a:moveTo>
                  <a:lnTo>
                    <a:pt x="2893218" y="0"/>
                  </a:lnTo>
                  <a:cubicBezTo>
                    <a:pt x="2902635" y="0"/>
                    <a:pt x="2911666" y="3741"/>
                    <a:pt x="2918325" y="10400"/>
                  </a:cubicBezTo>
                  <a:cubicBezTo>
                    <a:pt x="2924984" y="17059"/>
                    <a:pt x="2928725" y="26090"/>
                    <a:pt x="2928725" y="35507"/>
                  </a:cubicBezTo>
                  <a:lnTo>
                    <a:pt x="2928725" y="6839416"/>
                  </a:lnTo>
                  <a:cubicBezTo>
                    <a:pt x="2928725" y="6859026"/>
                    <a:pt x="2912828" y="6874923"/>
                    <a:pt x="2893218" y="6874923"/>
                  </a:cubicBezTo>
                  <a:lnTo>
                    <a:pt x="35507" y="6874923"/>
                  </a:lnTo>
                  <a:cubicBezTo>
                    <a:pt x="26090" y="6874923"/>
                    <a:pt x="17059" y="6871182"/>
                    <a:pt x="10400" y="6864523"/>
                  </a:cubicBezTo>
                  <a:cubicBezTo>
                    <a:pt x="3741" y="6857864"/>
                    <a:pt x="0" y="6848833"/>
                    <a:pt x="0" y="6839416"/>
                  </a:cubicBezTo>
                  <a:lnTo>
                    <a:pt x="0" y="35507"/>
                  </a:lnTo>
                  <a:cubicBezTo>
                    <a:pt x="0" y="26090"/>
                    <a:pt x="3741" y="17059"/>
                    <a:pt x="10400" y="10400"/>
                  </a:cubicBezTo>
                  <a:cubicBezTo>
                    <a:pt x="17059" y="3741"/>
                    <a:pt x="26090" y="0"/>
                    <a:pt x="35507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8F8F8">
                    <a:alpha val="0"/>
                  </a:srgbClr>
                </a:gs>
                <a:gs pos="50000">
                  <a:srgbClr val="FFFFFF">
                    <a:alpha val="92000"/>
                  </a:srgbClr>
                </a:gs>
                <a:gs pos="100000">
                  <a:srgbClr val="024928">
                    <a:alpha val="92000"/>
                  </a:srgbClr>
                </a:gs>
              </a:gsLst>
              <a:lin ang="0"/>
            </a:gra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2928725" cy="69130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31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508306" y="539507"/>
            <a:ext cx="2002373" cy="978385"/>
          </a:xfrm>
          <a:custGeom>
            <a:avLst/>
            <a:gdLst/>
            <a:ahLst/>
            <a:cxnLst/>
            <a:rect r="r" b="b" t="t" l="l"/>
            <a:pathLst>
              <a:path h="978385" w="2002373">
                <a:moveTo>
                  <a:pt x="0" y="0"/>
                </a:moveTo>
                <a:lnTo>
                  <a:pt x="2002373" y="0"/>
                </a:lnTo>
                <a:lnTo>
                  <a:pt x="2002373" y="978386"/>
                </a:lnTo>
                <a:lnTo>
                  <a:pt x="0" y="9783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52494" r="0" b="-52166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2662638" y="8670925"/>
            <a:ext cx="13540492" cy="1136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50"/>
              </a:lnSpc>
            </a:pPr>
            <a:r>
              <a:rPr lang="en-US" b="true" sz="3500" i="true" spc="-157">
                <a:solidFill>
                  <a:srgbClr val="FF3131"/>
                </a:solidFill>
                <a:latin typeface="Georgia Pro Bold Italics"/>
                <a:ea typeface="Georgia Pro Bold Italics"/>
                <a:cs typeface="Georgia Pro Bold Italics"/>
                <a:sym typeface="Georgia Pro Bold Italics"/>
              </a:rPr>
              <a:t>DO USUNIĘCIA – PLIK NIE MOŻE PRZEKROCZYĆ 8 STRON </a:t>
            </a:r>
          </a:p>
          <a:p>
            <a:pPr algn="ctr">
              <a:lnSpc>
                <a:spcPts val="4550"/>
              </a:lnSpc>
            </a:pPr>
            <a:r>
              <a:rPr lang="en-US" b="true" sz="3500" i="true" spc="-157">
                <a:solidFill>
                  <a:srgbClr val="FF3131"/>
                </a:solidFill>
                <a:latin typeface="Georgia Pro Bold Italics"/>
                <a:ea typeface="Georgia Pro Bold Italics"/>
                <a:cs typeface="Georgia Pro Bold Italics"/>
                <a:sym typeface="Georgia Pro Bold Italics"/>
              </a:rPr>
              <a:t>(W PRZECIWNYM RAZIE DYSKWALIFIKACJA)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13001701" y="-1746640"/>
            <a:ext cx="5710506" cy="2633937"/>
            <a:chOff x="0" y="0"/>
            <a:chExt cx="7614009" cy="3511916"/>
          </a:xfrm>
        </p:grpSpPr>
        <p:grpSp>
          <p:nvGrpSpPr>
            <p:cNvPr name="Group 15" id="15"/>
            <p:cNvGrpSpPr/>
            <p:nvPr/>
          </p:nvGrpSpPr>
          <p:grpSpPr>
            <a:xfrm rot="0">
              <a:off x="0" y="0"/>
              <a:ext cx="7614009" cy="3511916"/>
              <a:chOff x="0" y="0"/>
              <a:chExt cx="2159814" cy="996201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2159814" cy="996201"/>
              </a:xfrm>
              <a:custGeom>
                <a:avLst/>
                <a:gdLst/>
                <a:ahLst/>
                <a:cxnLst/>
                <a:rect r="r" b="b" t="t" l="l"/>
                <a:pathLst>
                  <a:path h="996201" w="2159814">
                    <a:moveTo>
                      <a:pt x="56644" y="0"/>
                    </a:moveTo>
                    <a:lnTo>
                      <a:pt x="2103170" y="0"/>
                    </a:lnTo>
                    <a:cubicBezTo>
                      <a:pt x="2134453" y="0"/>
                      <a:pt x="2159814" y="25361"/>
                      <a:pt x="2159814" y="56644"/>
                    </a:cubicBezTo>
                    <a:lnTo>
                      <a:pt x="2159814" y="939557"/>
                    </a:lnTo>
                    <a:cubicBezTo>
                      <a:pt x="2159814" y="970841"/>
                      <a:pt x="2134453" y="996201"/>
                      <a:pt x="2103170" y="996201"/>
                    </a:cubicBezTo>
                    <a:lnTo>
                      <a:pt x="56644" y="996201"/>
                    </a:lnTo>
                    <a:cubicBezTo>
                      <a:pt x="25361" y="996201"/>
                      <a:pt x="0" y="970841"/>
                      <a:pt x="0" y="939557"/>
                    </a:cubicBezTo>
                    <a:lnTo>
                      <a:pt x="0" y="56644"/>
                    </a:lnTo>
                    <a:cubicBezTo>
                      <a:pt x="0" y="25361"/>
                      <a:pt x="25361" y="0"/>
                      <a:pt x="5664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-38100"/>
                <a:ext cx="2159814" cy="103430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Freeform 18" id="18"/>
            <p:cNvSpPr/>
            <p:nvPr/>
          </p:nvSpPr>
          <p:spPr>
            <a:xfrm flipH="false" flipV="false" rot="0">
              <a:off x="193492" y="2485567"/>
              <a:ext cx="2843335" cy="884988"/>
            </a:xfrm>
            <a:custGeom>
              <a:avLst/>
              <a:gdLst/>
              <a:ahLst/>
              <a:cxnLst/>
              <a:rect r="r" b="b" t="t" l="l"/>
              <a:pathLst>
                <a:path h="884988" w="2843335">
                  <a:moveTo>
                    <a:pt x="0" y="0"/>
                  </a:moveTo>
                  <a:lnTo>
                    <a:pt x="2843336" y="0"/>
                  </a:lnTo>
                  <a:lnTo>
                    <a:pt x="2843336" y="884988"/>
                  </a:lnTo>
                  <a:lnTo>
                    <a:pt x="0" y="8849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TextBox 19" id="19"/>
            <p:cNvSpPr txBox="true"/>
            <p:nvPr/>
          </p:nvSpPr>
          <p:spPr>
            <a:xfrm rot="0">
              <a:off x="3194547" y="2570007"/>
              <a:ext cx="3552906" cy="6875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019"/>
                </a:lnSpc>
              </a:pPr>
              <a:r>
                <a:rPr lang="en-US" sz="728" b="true">
                  <a:solidFill>
                    <a:srgbClr val="354D45"/>
                  </a:solidFill>
                  <a:latin typeface="Ubuntu Bold"/>
                  <a:ea typeface="Ubuntu Bold"/>
                  <a:cs typeface="Ubuntu Bold"/>
                  <a:sym typeface="Ubuntu Bold"/>
                </a:rPr>
                <a:t>Zadanie publiczne współfinansowane ze środków otrzymanych w 2025 r od Ministra Nauki i Szkolnictwa Wyższego w ramach konkursu </a:t>
              </a:r>
              <a:r>
                <a:rPr lang="en-US" sz="728" i="true" b="true">
                  <a:solidFill>
                    <a:srgbClr val="354D45"/>
                  </a:solidFill>
                  <a:latin typeface="Ubuntu Bold Italics"/>
                  <a:ea typeface="Ubuntu Bold Italics"/>
                  <a:cs typeface="Ubuntu Bold Italics"/>
                  <a:sym typeface="Ubuntu Bold Italics"/>
                </a:rPr>
                <a:t>„Organizowanie i animowanie działań na rzecz środowiska akademickiego”.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77" r="0" b="-927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08306" y="8871924"/>
            <a:ext cx="2154332" cy="772752"/>
          </a:xfrm>
          <a:custGeom>
            <a:avLst/>
            <a:gdLst/>
            <a:ahLst/>
            <a:cxnLst/>
            <a:rect r="r" b="b" t="t" l="l"/>
            <a:pathLst>
              <a:path h="772752" w="2154332">
                <a:moveTo>
                  <a:pt x="0" y="0"/>
                </a:moveTo>
                <a:lnTo>
                  <a:pt x="2154332" y="0"/>
                </a:lnTo>
                <a:lnTo>
                  <a:pt x="2154332" y="772752"/>
                </a:lnTo>
                <a:lnTo>
                  <a:pt x="0" y="7727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766" t="-11696" r="-8351" b="-10025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174100" y="2437803"/>
            <a:ext cx="15939801" cy="1085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50"/>
              </a:lnSpc>
            </a:pPr>
            <a:r>
              <a:rPr lang="en-US" b="true" sz="7500" spc="-337">
                <a:solidFill>
                  <a:srgbClr val="FFFFFF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Dodatkowe informacje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2368940" y="4037146"/>
            <a:ext cx="13550120" cy="4324149"/>
            <a:chOff x="0" y="0"/>
            <a:chExt cx="3568756" cy="113887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568756" cy="1138871"/>
            </a:xfrm>
            <a:custGeom>
              <a:avLst/>
              <a:gdLst/>
              <a:ahLst/>
              <a:cxnLst/>
              <a:rect r="r" b="b" t="t" l="l"/>
              <a:pathLst>
                <a:path h="1138871" w="3568756">
                  <a:moveTo>
                    <a:pt x="11427" y="0"/>
                  </a:moveTo>
                  <a:lnTo>
                    <a:pt x="3557329" y="0"/>
                  </a:lnTo>
                  <a:cubicBezTo>
                    <a:pt x="3563640" y="0"/>
                    <a:pt x="3568756" y="5116"/>
                    <a:pt x="3568756" y="11427"/>
                  </a:cubicBezTo>
                  <a:lnTo>
                    <a:pt x="3568756" y="1127443"/>
                  </a:lnTo>
                  <a:cubicBezTo>
                    <a:pt x="3568756" y="1133754"/>
                    <a:pt x="3563640" y="1138871"/>
                    <a:pt x="3557329" y="1138871"/>
                  </a:cubicBezTo>
                  <a:lnTo>
                    <a:pt x="11427" y="1138871"/>
                  </a:lnTo>
                  <a:cubicBezTo>
                    <a:pt x="5116" y="1138871"/>
                    <a:pt x="0" y="1133754"/>
                    <a:pt x="0" y="1127443"/>
                  </a:cubicBezTo>
                  <a:lnTo>
                    <a:pt x="0" y="11427"/>
                  </a:lnTo>
                  <a:cubicBezTo>
                    <a:pt x="0" y="5116"/>
                    <a:pt x="5116" y="0"/>
                    <a:pt x="11427" y="0"/>
                  </a:cubicBez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3568756" cy="11674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1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3042409" y="5040346"/>
            <a:ext cx="12203182" cy="2279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50"/>
              </a:lnSpc>
            </a:pPr>
            <a:r>
              <a:rPr lang="en-US" sz="3500" i="true" spc="-157">
                <a:solidFill>
                  <a:srgbClr val="FFFFFF"/>
                </a:solidFill>
                <a:latin typeface="Georgia Pro Italics"/>
                <a:ea typeface="Georgia Pro Italics"/>
                <a:cs typeface="Georgia Pro Italics"/>
                <a:sym typeface="Georgia Pro Italics"/>
              </a:rPr>
              <a:t>Ten slajd pozostaje do dowolnego zagospodarowania – </a:t>
            </a:r>
          </a:p>
          <a:p>
            <a:pPr algn="ctr">
              <a:lnSpc>
                <a:spcPts val="4550"/>
              </a:lnSpc>
            </a:pPr>
            <a:r>
              <a:rPr lang="en-US" sz="3500" i="true" spc="-157">
                <a:solidFill>
                  <a:srgbClr val="FFFFFF"/>
                </a:solidFill>
                <a:latin typeface="Georgia Pro Italics"/>
                <a:ea typeface="Georgia Pro Italics"/>
                <a:cs typeface="Georgia Pro Italics"/>
                <a:sym typeface="Georgia Pro Italics"/>
              </a:rPr>
              <a:t>możesz umieścić na nim zdjęcia, dodatkowe opisy lub inne treści uzupełniające prezentację. </a:t>
            </a:r>
          </a:p>
          <a:p>
            <a:pPr algn="ctr">
              <a:lnSpc>
                <a:spcPts val="4550"/>
              </a:lnSpc>
            </a:pPr>
            <a:r>
              <a:rPr lang="en-US" sz="3500" i="true" spc="-157">
                <a:solidFill>
                  <a:srgbClr val="FFFFFF"/>
                </a:solidFill>
                <a:latin typeface="Georgia Pro Italics"/>
                <a:ea typeface="Georgia Pro Italics"/>
                <a:cs typeface="Georgia Pro Italics"/>
                <a:sym typeface="Georgia Pro Italics"/>
              </a:rPr>
              <a:t>Jeśli nie jest potrzebny, po prostu go usuń.</a:t>
            </a:r>
          </a:p>
        </p:txBody>
      </p:sp>
      <p:grpSp>
        <p:nvGrpSpPr>
          <p:cNvPr name="Group 9" id="9"/>
          <p:cNvGrpSpPr/>
          <p:nvPr/>
        </p:nvGrpSpPr>
        <p:grpSpPr>
          <a:xfrm rot="-6223400">
            <a:off x="-382741" y="-14164457"/>
            <a:ext cx="11120003" cy="26103224"/>
            <a:chOff x="0" y="0"/>
            <a:chExt cx="2928725" cy="687492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928725" cy="6874923"/>
            </a:xfrm>
            <a:custGeom>
              <a:avLst/>
              <a:gdLst/>
              <a:ahLst/>
              <a:cxnLst/>
              <a:rect r="r" b="b" t="t" l="l"/>
              <a:pathLst>
                <a:path h="6874923" w="2928725">
                  <a:moveTo>
                    <a:pt x="35507" y="0"/>
                  </a:moveTo>
                  <a:lnTo>
                    <a:pt x="2893218" y="0"/>
                  </a:lnTo>
                  <a:cubicBezTo>
                    <a:pt x="2902635" y="0"/>
                    <a:pt x="2911666" y="3741"/>
                    <a:pt x="2918325" y="10400"/>
                  </a:cubicBezTo>
                  <a:cubicBezTo>
                    <a:pt x="2924984" y="17059"/>
                    <a:pt x="2928725" y="26090"/>
                    <a:pt x="2928725" y="35507"/>
                  </a:cubicBezTo>
                  <a:lnTo>
                    <a:pt x="2928725" y="6839416"/>
                  </a:lnTo>
                  <a:cubicBezTo>
                    <a:pt x="2928725" y="6859026"/>
                    <a:pt x="2912828" y="6874923"/>
                    <a:pt x="2893218" y="6874923"/>
                  </a:cubicBezTo>
                  <a:lnTo>
                    <a:pt x="35507" y="6874923"/>
                  </a:lnTo>
                  <a:cubicBezTo>
                    <a:pt x="26090" y="6874923"/>
                    <a:pt x="17059" y="6871182"/>
                    <a:pt x="10400" y="6864523"/>
                  </a:cubicBezTo>
                  <a:cubicBezTo>
                    <a:pt x="3741" y="6857864"/>
                    <a:pt x="0" y="6848833"/>
                    <a:pt x="0" y="6839416"/>
                  </a:cubicBezTo>
                  <a:lnTo>
                    <a:pt x="0" y="35507"/>
                  </a:lnTo>
                  <a:cubicBezTo>
                    <a:pt x="0" y="26090"/>
                    <a:pt x="3741" y="17059"/>
                    <a:pt x="10400" y="10400"/>
                  </a:cubicBezTo>
                  <a:cubicBezTo>
                    <a:pt x="17059" y="3741"/>
                    <a:pt x="26090" y="0"/>
                    <a:pt x="35507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8F8F8">
                    <a:alpha val="0"/>
                  </a:srgbClr>
                </a:gs>
                <a:gs pos="50000">
                  <a:srgbClr val="FFFFFF">
                    <a:alpha val="92000"/>
                  </a:srgbClr>
                </a:gs>
                <a:gs pos="100000">
                  <a:srgbClr val="024928">
                    <a:alpha val="92000"/>
                  </a:srgbClr>
                </a:gs>
              </a:gsLst>
              <a:lin ang="0"/>
            </a:gra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2928725" cy="69130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31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508306" y="539507"/>
            <a:ext cx="2002373" cy="978385"/>
          </a:xfrm>
          <a:custGeom>
            <a:avLst/>
            <a:gdLst/>
            <a:ahLst/>
            <a:cxnLst/>
            <a:rect r="r" b="b" t="t" l="l"/>
            <a:pathLst>
              <a:path h="978385" w="2002373">
                <a:moveTo>
                  <a:pt x="0" y="0"/>
                </a:moveTo>
                <a:lnTo>
                  <a:pt x="2002373" y="0"/>
                </a:lnTo>
                <a:lnTo>
                  <a:pt x="2002373" y="978386"/>
                </a:lnTo>
                <a:lnTo>
                  <a:pt x="0" y="9783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52494" r="0" b="-52166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2662638" y="8670925"/>
            <a:ext cx="13540492" cy="1136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50"/>
              </a:lnSpc>
            </a:pPr>
            <a:r>
              <a:rPr lang="en-US" b="true" sz="3500" i="true" spc="-157">
                <a:solidFill>
                  <a:srgbClr val="FF3131"/>
                </a:solidFill>
                <a:latin typeface="Georgia Pro Bold Italics"/>
                <a:ea typeface="Georgia Pro Bold Italics"/>
                <a:cs typeface="Georgia Pro Bold Italics"/>
                <a:sym typeface="Georgia Pro Bold Italics"/>
              </a:rPr>
              <a:t>DO USUNIĘCIA – PLIK NIE MOŻE PRZEKROCZYĆ 8 STRON </a:t>
            </a:r>
          </a:p>
          <a:p>
            <a:pPr algn="ctr">
              <a:lnSpc>
                <a:spcPts val="4550"/>
              </a:lnSpc>
            </a:pPr>
            <a:r>
              <a:rPr lang="en-US" b="true" sz="3500" i="true" spc="-157">
                <a:solidFill>
                  <a:srgbClr val="FF3131"/>
                </a:solidFill>
                <a:latin typeface="Georgia Pro Bold Italics"/>
                <a:ea typeface="Georgia Pro Bold Italics"/>
                <a:cs typeface="Georgia Pro Bold Italics"/>
                <a:sym typeface="Georgia Pro Bold Italics"/>
              </a:rPr>
              <a:t>(W PRZECIWNYM RAZIE DYSKWALIFIKACJA)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13001701" y="-1746640"/>
            <a:ext cx="5710506" cy="2633937"/>
            <a:chOff x="0" y="0"/>
            <a:chExt cx="7614009" cy="3511916"/>
          </a:xfrm>
        </p:grpSpPr>
        <p:grpSp>
          <p:nvGrpSpPr>
            <p:cNvPr name="Group 15" id="15"/>
            <p:cNvGrpSpPr/>
            <p:nvPr/>
          </p:nvGrpSpPr>
          <p:grpSpPr>
            <a:xfrm rot="0">
              <a:off x="0" y="0"/>
              <a:ext cx="7614009" cy="3511916"/>
              <a:chOff x="0" y="0"/>
              <a:chExt cx="2159814" cy="996201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2159814" cy="996201"/>
              </a:xfrm>
              <a:custGeom>
                <a:avLst/>
                <a:gdLst/>
                <a:ahLst/>
                <a:cxnLst/>
                <a:rect r="r" b="b" t="t" l="l"/>
                <a:pathLst>
                  <a:path h="996201" w="2159814">
                    <a:moveTo>
                      <a:pt x="56644" y="0"/>
                    </a:moveTo>
                    <a:lnTo>
                      <a:pt x="2103170" y="0"/>
                    </a:lnTo>
                    <a:cubicBezTo>
                      <a:pt x="2134453" y="0"/>
                      <a:pt x="2159814" y="25361"/>
                      <a:pt x="2159814" y="56644"/>
                    </a:cubicBezTo>
                    <a:lnTo>
                      <a:pt x="2159814" y="939557"/>
                    </a:lnTo>
                    <a:cubicBezTo>
                      <a:pt x="2159814" y="970841"/>
                      <a:pt x="2134453" y="996201"/>
                      <a:pt x="2103170" y="996201"/>
                    </a:cubicBezTo>
                    <a:lnTo>
                      <a:pt x="56644" y="996201"/>
                    </a:lnTo>
                    <a:cubicBezTo>
                      <a:pt x="25361" y="996201"/>
                      <a:pt x="0" y="970841"/>
                      <a:pt x="0" y="939557"/>
                    </a:cubicBezTo>
                    <a:lnTo>
                      <a:pt x="0" y="56644"/>
                    </a:lnTo>
                    <a:cubicBezTo>
                      <a:pt x="0" y="25361"/>
                      <a:pt x="25361" y="0"/>
                      <a:pt x="5664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-38100"/>
                <a:ext cx="2159814" cy="103430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Freeform 18" id="18"/>
            <p:cNvSpPr/>
            <p:nvPr/>
          </p:nvSpPr>
          <p:spPr>
            <a:xfrm flipH="false" flipV="false" rot="0">
              <a:off x="193492" y="2485567"/>
              <a:ext cx="2843335" cy="884988"/>
            </a:xfrm>
            <a:custGeom>
              <a:avLst/>
              <a:gdLst/>
              <a:ahLst/>
              <a:cxnLst/>
              <a:rect r="r" b="b" t="t" l="l"/>
              <a:pathLst>
                <a:path h="884988" w="2843335">
                  <a:moveTo>
                    <a:pt x="0" y="0"/>
                  </a:moveTo>
                  <a:lnTo>
                    <a:pt x="2843336" y="0"/>
                  </a:lnTo>
                  <a:lnTo>
                    <a:pt x="2843336" y="884988"/>
                  </a:lnTo>
                  <a:lnTo>
                    <a:pt x="0" y="8849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TextBox 19" id="19"/>
            <p:cNvSpPr txBox="true"/>
            <p:nvPr/>
          </p:nvSpPr>
          <p:spPr>
            <a:xfrm rot="0">
              <a:off x="3194547" y="2570007"/>
              <a:ext cx="3552906" cy="6875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019"/>
                </a:lnSpc>
              </a:pPr>
              <a:r>
                <a:rPr lang="en-US" sz="728" b="true">
                  <a:solidFill>
                    <a:srgbClr val="354D45"/>
                  </a:solidFill>
                  <a:latin typeface="Ubuntu Bold"/>
                  <a:ea typeface="Ubuntu Bold"/>
                  <a:cs typeface="Ubuntu Bold"/>
                  <a:sym typeface="Ubuntu Bold"/>
                </a:rPr>
                <a:t>Zadanie publiczne współfinansowane ze środków otrzymanych w 2025 r od Ministra Nauki i Szkolnictwa Wyższego w ramach konkursu </a:t>
              </a:r>
              <a:r>
                <a:rPr lang="en-US" sz="728" i="true" b="true">
                  <a:solidFill>
                    <a:srgbClr val="354D45"/>
                  </a:solidFill>
                  <a:latin typeface="Ubuntu Bold Italics"/>
                  <a:ea typeface="Ubuntu Bold Italics"/>
                  <a:cs typeface="Ubuntu Bold Italics"/>
                  <a:sym typeface="Ubuntu Bold Italics"/>
                </a:rPr>
                <a:t>„Organizowanie i animowanie działań na rzecz środowiska akademickiego”.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DAGzcqgJZt4</dc:identifier>
  <dcterms:modified xsi:type="dcterms:W3CDTF">2011-08-01T06:04:30Z</dcterms:modified>
  <cp:revision>1</cp:revision>
  <dc:title>Poprawna Szablon zgłoszenia KOKON – kopia</dc:title>
</cp:coreProperties>
</file>